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72" r:id="rId1"/>
  </p:sldMasterIdLst>
  <p:notesMasterIdLst>
    <p:notesMasterId r:id="rId20"/>
  </p:notesMasterIdLst>
  <p:sldIdLst>
    <p:sldId id="257" r:id="rId2"/>
    <p:sldId id="278" r:id="rId3"/>
    <p:sldId id="258" r:id="rId4"/>
    <p:sldId id="276" r:id="rId5"/>
    <p:sldId id="279" r:id="rId6"/>
    <p:sldId id="274" r:id="rId7"/>
    <p:sldId id="277" r:id="rId8"/>
    <p:sldId id="280" r:id="rId9"/>
    <p:sldId id="289" r:id="rId10"/>
    <p:sldId id="281" r:id="rId11"/>
    <p:sldId id="282" r:id="rId12"/>
    <p:sldId id="283" r:id="rId13"/>
    <p:sldId id="285" r:id="rId14"/>
    <p:sldId id="284" r:id="rId15"/>
    <p:sldId id="288" r:id="rId16"/>
    <p:sldId id="287" r:id="rId17"/>
    <p:sldId id="286" r:id="rId18"/>
    <p:sldId id="266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4" pos="240" userDrawn="1">
          <p15:clr>
            <a:srgbClr val="A4A3A4"/>
          </p15:clr>
        </p15:guide>
        <p15:guide id="6" orient="horz" pos="144" userDrawn="1">
          <p15:clr>
            <a:srgbClr val="A4A3A4"/>
          </p15:clr>
        </p15:guide>
        <p15:guide id="7" orient="horz" pos="4104" userDrawn="1">
          <p15:clr>
            <a:srgbClr val="A4A3A4"/>
          </p15:clr>
        </p15:guide>
        <p15:guide id="8" pos="7440" userDrawn="1">
          <p15:clr>
            <a:srgbClr val="A4A3A4"/>
          </p15:clr>
        </p15:guide>
        <p15:guide id="13" orient="horz" pos="1512" userDrawn="1">
          <p15:clr>
            <a:srgbClr val="A4A3A4"/>
          </p15:clr>
        </p15:guide>
        <p15:guide id="17" orient="horz" pos="2376" userDrawn="1">
          <p15:clr>
            <a:srgbClr val="A4A3A4"/>
          </p15:clr>
        </p15:guide>
        <p15:guide id="18" pos="4824" userDrawn="1">
          <p15:clr>
            <a:srgbClr val="A4A3A4"/>
          </p15:clr>
        </p15:guide>
        <p15:guide id="20" pos="2016" userDrawn="1">
          <p15:clr>
            <a:srgbClr val="A4A3A4"/>
          </p15:clr>
        </p15:guide>
        <p15:guide id="21" orient="horz" pos="1680" userDrawn="1">
          <p15:clr>
            <a:srgbClr val="A4A3A4"/>
          </p15:clr>
        </p15:guide>
        <p15:guide id="22" orient="horz" pos="1008" userDrawn="1">
          <p15:clr>
            <a:srgbClr val="A4A3A4"/>
          </p15:clr>
        </p15:guide>
        <p15:guide id="23" pos="408" userDrawn="1">
          <p15:clr>
            <a:srgbClr val="A4A3A4"/>
          </p15:clr>
        </p15:guide>
        <p15:guide id="24" orient="horz" pos="792" userDrawn="1">
          <p15:clr>
            <a:srgbClr val="A4A3A4"/>
          </p15:clr>
        </p15:guide>
        <p15:guide id="25" orient="horz" pos="2760" userDrawn="1">
          <p15:clr>
            <a:srgbClr val="A4A3A4"/>
          </p15:clr>
        </p15:guide>
        <p15:guide id="26" orient="horz" pos="3024" userDrawn="1">
          <p15:clr>
            <a:srgbClr val="A4A3A4"/>
          </p15:clr>
        </p15:guide>
        <p15:guide id="27" pos="3840" userDrawn="1">
          <p15:clr>
            <a:srgbClr val="A4A3A4"/>
          </p15:clr>
        </p15:guide>
        <p15:guide id="28" orient="horz" pos="22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353F"/>
    <a:srgbClr val="43CDD9"/>
    <a:srgbClr val="667181"/>
    <a:srgbClr val="BABABA"/>
    <a:srgbClr val="DBDBDB"/>
    <a:srgbClr val="85E0E7"/>
    <a:srgbClr val="515A6B"/>
    <a:srgbClr val="AFBBBD"/>
    <a:srgbClr val="8FA0A3"/>
    <a:srgbClr val="5FD6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85" autoAdjust="0"/>
    <p:restoredTop sz="89144" autoAdjust="0"/>
  </p:normalViewPr>
  <p:slideViewPr>
    <p:cSldViewPr snapToGrid="0" showGuides="1">
      <p:cViewPr varScale="1">
        <p:scale>
          <a:sx n="107" d="100"/>
          <a:sy n="107" d="100"/>
        </p:scale>
        <p:origin x="184" y="208"/>
      </p:cViewPr>
      <p:guideLst>
        <p:guide pos="240"/>
        <p:guide orient="horz" pos="144"/>
        <p:guide orient="horz" pos="4104"/>
        <p:guide pos="7440"/>
        <p:guide orient="horz" pos="1512"/>
        <p:guide orient="horz" pos="2376"/>
        <p:guide pos="4824"/>
        <p:guide pos="2016"/>
        <p:guide orient="horz" pos="1680"/>
        <p:guide orient="horz" pos="1008"/>
        <p:guide pos="408"/>
        <p:guide orient="horz" pos="792"/>
        <p:guide orient="horz" pos="2760"/>
        <p:guide orient="horz" pos="3024"/>
        <p:guide pos="3840"/>
        <p:guide orient="horz" pos="22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9-03-07T17:28:01.088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1 3,'46'0,"-7"0,-12 1,6 0,16 0,6 1,22-1,11 1,-36-1,0 0,43 1,-6 0,-23 1,-6-2,-4 0,-4 1,4-2,2 1,31-1,8 0,-38 0,1-1,8 0,1 0,2 0,3 0,5 1,1 0,-7 0,-2 0,0 1,-5 0,30-1,-10 0,-17 0,-10 0,4 0,-10 0,0 0,-3 0,-1 0,8 0,-6 0,-1 0,-11 0,-6 0,-5 0,-2 0,6 0,5 1,13-1,3 1,7-1,3 0,-1 2,6-1,-3 1,4-1,-6-1,10 1,-9-1,1 2,3-2,-8-1,12 0,-9 0,11 1,-7 0,2 0,-9-1,4-1,-1 1,5-1,14 1,0 1,4-2,-10 2,-9-1,-21 1,-7-2,-16 1,-7 1,1-1,3 1,15 0,7 0,5 1,1-1,-4 2,0-2,-6-1,5 0,-1 0,4 1,12 0,12 0,12 0,0 0,4 0,-14 0,-6 0,-1 0,-19 0,-5 0,-14 0,-6 0,-5 0,-2 0,10-1,-5 1,6-1,-3 1,2 0,6 0,12-1,2 0,6-2,-7 2,-3-3,-13 4,-2-1,-9 1,-1 0,2 0,-2 0,2 0,-3 0,2-1,7 1,3-1,8 2,-7-1,-3 1,-12-1,6-1,-1 1,1-1,-1 1,-2 0,-3 1,15-1,-3 1,11-1,-11 0,-5 0,-11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9-03-07T17:29:12.827"/>
    </inkml:context>
    <inkml:brush xml:id="br0">
      <inkml:brushProperty name="width" value="0.3" units="cm"/>
      <inkml:brushProperty name="height" value="0.6" units="cm"/>
      <inkml:brushProperty name="color" value="#FF40FF"/>
      <inkml:brushProperty name="tip" value="rectangle"/>
      <inkml:brushProperty name="rasterOp" value="maskPen"/>
    </inkml:brush>
  </inkml:definitions>
  <inkml:trace contextRef="#ctx0" brushRef="#br0">0 0,'41'2,"-6"0,-24-2,4 0,2 1,8 0,-2 1,3-2,-4 1,0-1,1 0,3 0,8 0,5 1,11-1,1 1,4 1,1-1,-5 1,1 0,-11-2,-2 1,-6-1,0 0,5 0,5 0,5 0,0 0,4 0,-8 2,1-2,-1 1,-7-1,2 0,-10 0,-3 0,-4 1,0-1,6 1,2 0,4 1,-5-1,-6 1,-10-2,7 2,1-1,18 1,1-1,12 2,-5-1,-4 0,-7-1,-15-1,-4 0,1 0,-1 1,3-1,-5 1,-2 0,7 0,0-1,6 0,-13 0,3-1,7 1,0-1,3 1,-11 0,-3 0,4 1,-1-1,3 1,0-1,-3 0,2 1,-10 20,-5-10,-4 17,0-15,-1-3,0 10,1-9,-1 8,0 1,2-4,0 5,0-4,1-3,-1 1,-1 1,0 1,0 3,0-4,2-1,-2 0,0-2,-7 4,0-7,-4 1,-6 0,2-1,-7 0,0-4,-8-2,-9 0,0-3,-6 0,1-1,-1-1,-12 1,3-3,-6 2,3-2,-5 1,-5 0,-10 0,29-1,0 0,-42-1,40 1,2 0,-25 1,2 0,14 1,-5 1,-10-1,1 1,-7 0,13 0,4 1,12 0,5 2,7-1,11 0,6-1,5-1,5 0,-4 6,4 0,-5 5,2-1,3-1,-2-1,-1 1,0-4,-1 1,4 1,-1 3,3 3,2 0,2 4,4 1,0-1,2 2,-2-6,2 2,-2 0,2 0,-3 2,3 0,-1 0,1 0,0-2,0-1,1 6,0-4,3-1,8-3,2-6,8 3,3-3,7 3,14-4,-1 1,0-3,-8-1,-7 1,3-2,6 1,5-1,12 0,-3-1,7 0,-4-2,-3 2,7-2,-4 1,7 0,-6 1,15 0,-7 1,7 0,-1 1,-8 0,1 0,-13 2,-5 1,-7 2,1-1,3 1,-3-2,4-1,-6-1,-5 0,-11-2,-9 1,2-1,-1 1,3 0,2 3,-9 1,3 5,-5 3,2 5,-1 0,0 5,2-3,0 0,0-3,-3-8,-2 4,-4 0,1 1,-1 4,0-5,1 0,0 4,-1-4,-1 1,23-39,-16 19,19-28,-22 28,0 0,12-11,-8 9,7-7,4 10,-9 1,11-1,-10 18,-9-2,3 9,-12-2,3-7,-5 5,1 3,1-3,-1 2,3-7,-4 4,-1-4,-5 4,4-4,-3 1,2-2,-4 0,1 0,-1-2,0 2,-1-3,-3 2,-1-4,-5 1,-6-1,-3 0,-7 2,4-3,-3 1,4-2,-1-2,-3 1,0-3,0 0,3 0,-5 0,0 0,-5 0,-7-2,1 1,-5-2,3 0,-6 0,4 1,-2 0,0 1,14 1,5 0,16 1,9-1,1 1,0 0,-7 0,-5 2,-5 0,-8 1,-9-1,2 0,-2 0,8-2,3 0,-1-1,0 2,2-1,2 0,1 1,6 2,-1-1,7 1,3-1,7-2,-8 5,7-3,-6 6,6 3,3-2,-5 7,6-8,-4 2,3 2,2 0,0 5,2-4,2 2,-1-1,2-2,2 7,0-7,3 3,-1 2,0-6,1 8,0-9,5 5,5-5,-2-3,7 0,-4-5,6 2,3-3,1-1,6 0,3 0,1 0,-4 2,-6-3,-6 2,3-2,5 2,8 1,11-2,5 3,9-3,2 2,-2 1,3 0,-7-1,2 0,-9-3,-2 0,-6 1,-8-1,1 2,-5 0,7 0,4-1,11 1,6-2,2 1,-1 0,-13 2,-11-2,-10 0,-6 0,-3 0,3 0,5-1,7 0,6 0,-1 0,-3 0,-8 0,-7 0,-2 1,-1 0,10 0,7-1,4 2,-1-2,-8 1,-7-1,-7 0,6 0,5 0,5 0,-2 0,-6 0,-3 0,-1 0,9 0,-2 0,9 1,-2 0,-7 0,-2-1,-9-1,-2-1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9-03-07T17:29:26.743"/>
    </inkml:context>
    <inkml:brush xml:id="br0">
      <inkml:brushProperty name="width" value="0.3" units="cm"/>
      <inkml:brushProperty name="height" value="0.6" units="cm"/>
      <inkml:brushProperty name="color" value="#FF8517"/>
      <inkml:brushProperty name="tip" value="rectangle"/>
      <inkml:brushProperty name="rasterOp" value="maskPen"/>
    </inkml:brush>
  </inkml:definitions>
  <inkml:trace contextRef="#ctx0" brushRef="#br0">5 6,'57'-1,"2"-1,-16 1,-3-1,-1 2,-11 0,1 0,-4 1,0 0,1 0,0-1,4 0,3 0,0 0,1 0,2 1,-2 0,-1 1,-1-1,-3-1,3 0,3 0,7 0,5 0,5 0,10 1,-4 1,4-1,-13 1,-4-1,-14 1,-3-2,-6 1,-3-1,2 0,0 1,5-1,3 1,4-1,10 0,-2 0,6 0,-13 0,0 0,-9 0,-1 0,4 1,3 0,1 0,0-1,-1 0,-2 0,-3 1,1-1,-5 2,-2-1,-5 0,0 1,3 0,6 0,6 0,-7-1,-2 0,-8 0,7 1,5 2,10 0,-3-1,-4-1,-13-1,-4 9,-5 5,2 7,1 0,-3-7,-1-2,-2 3,-1 1,-1 3,0-2,-1-4,-2 4,0-6,-2 7,1-2,-1-3,0 3,-3-2,-1 1,-4 4,1-2,1-2,0-1,0-6,-4-2,2-1,-9-1,-6 2,-3-1,-11 1,-1-1,1 0,-5 0,-1-2,-12 0,-2-3,-13 1,-3-2,-4 0,-4 0,12 0,0 0,16 0,-5-2,7 2,2-2,-5 1,7 0,-6 1,8 0,2 0,10 0,2 0,-1 1,4 0,-2 1,3-2,2 1,1-1,3 1,-2 0,6 2,-1 0,5 0,-3 0,1 1,-2 0,-1 0,6 0,-1-2,2 1,-1 2,-3 0,0 2,0 0,2 0,0-1,1 0,2-2,-1 0,0-1,-2 3,3 0,-2 3,4 1,2-1,-5 8,7-7,-4 8,4-7,0 0,1 4,3-1,1 5,3-5,0 6,1-7,0 3,2 0,4 2,0-1,3 0,0-6,5-2,1-3,9-3,-3-1,15-2,3 2,2-2,5 4,-15-3,1 2,-11-2,1 0,-2 0,3-1,12 2,1-2,14 2,-5-1,9 1,-1-1,-3 1,-1-1,-13-1,-3-1,3 1,0-2,14 1,2-1,17 0,-2 0,-2 0,-6 2,-23-2,-7 2,-9 1,1 2,9-1,10 2,13 0,4-1,-3 0,-11 0,-13-2,-10 4,-5-3,4 2,2 0,18 2,3 0,17 0,-4 0,-7-1,-4-1,-17-1,-3 0,-10-1,-3 7,0 0,-2 3,2 2,-6-3,-1 5,-1 1,-3-4,3 4,-6-4,-2 7,-2-5,-2 1,-1-5,-3 1,-1 0,-4 0,1 0,-2 1,-3-1,-4-2,-5-4,-7-1,-4-3,2 2,5 0,4 0,-3 2,-2-2,-1 2,-1-2,-3 0,1 1,-12-2,2 0,0 0,6-2,7 1,4-2,3 1,-2-1,-2 1,-13-2,-1-1,-15 1,6-2,2 2,8-1,16 0,6 2,6-1,-4 1,-3-2,0 2,-7-3,6 2,-5-2,5 2,-8-1,-1 1,-1 1,-1 0,10 0,-1 0,9 0,0 0,4 0,-2 0,-4 0,-5 0,-2-1,-8 1,6 0,0 0,10 2,2-2,5 3,-2-2,-2 3,3 0,-4 0,3 3,-3 1,-6 4,1 3,-4 1,5 0,5 0,4-2,3 1,0 0,2 2,0-2,2 0,2 0,-2 3,3-3,-1 5,3-6,1 0,4 3,1-3,5 0,-3 1,2-5,5 6,0-5,6 2,-5-5,2-3,-1 2,0-2,2 5,2 2,8 3,2 0,8-2,1-1,0-5,-1-2,-9-1,-6-2,-4 0,1-1,2 0,2-2,4 0,3-1,0-1,4 0,-6 2,-1-1,-5 2,-1-2,1 0,4 1,15 0,9-1,11 1,-1-3,1-1,-14 1,-6 1,-5 1,-6-1,11 2,1-2,6 2,1 1,-4-1,6 1,-5 1,9 0,-4 3,12 1,-3 0,-2-1,0-1,-10-1,-4-1,-11 0,-7 0,-14-1,6 3,-1 0,13 2,-3 0,8 0,-11-1,-3-2,-9 1,6 5,-7 0,9 6,-7-5,0 1,-1 0,0 1,2 6,0-3,-3 2,-4-5,-4 3,-1 2,-3 7,2-1,-2 1,1-5,-2-3,-6 1,-8-6,-5 3,-5-7,-3 0,-3-1,-13-2,-8-1,-32-7,-11 1,7-2,-3 0,40 2,-12 0,9 0,-11-3,-5-1,5 0,-2 2,15 3,6 2,8 0,12 0,1 0,5 1,-4 0,-4 0,-3 0,-6-1,1 1,-7-3,8 3,-2-1,11 1,-1 0,0 0,-6 0,-11 0,0 0,-6-1,9 0,3 1,-1 0,5 1,-5-1,6 1,1 0,7 0,1-1,-2 0,-4 0,-3 0,6 0,2 0,8 0,-1 0,-3 0,-2 0,-3 0,3 0,5 0,6 0,-3-8,12-9,-6-2,11 2,-2 9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3.tiff>
</file>

<file path=ppt/media/image24.tiff>
</file>

<file path=ppt/media/image25.tiff>
</file>

<file path=ppt/media/image26.tiff>
</file>

<file path=ppt/media/image27.png>
</file>

<file path=ppt/media/image28.png>
</file>

<file path=ppt/media/image29.jpeg>
</file>

<file path=ppt/media/image3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1C655F-54C7-4D03-AD26-E0C40F01563A}" type="datetimeFigureOut">
              <a:rPr lang="id-ID" smtClean="0"/>
              <a:t>07/03/19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D34AC2-3728-4A8B-B58F-6888FAEC3D2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86178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34AC2-3728-4A8B-B58F-6888FAEC3D20}" type="slidenum">
              <a:rPr lang="id-ID" smtClean="0"/>
              <a:t>1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9279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34AC2-3728-4A8B-B58F-6888FAEC3D20}" type="slidenum">
              <a:rPr lang="id-ID" smtClean="0"/>
              <a:t>2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711766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34AC2-3728-4A8B-B58F-6888FAEC3D20}" type="slidenum">
              <a:rPr lang="id-ID" smtClean="0"/>
              <a:t>4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551061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34AC2-3728-4A8B-B58F-6888FAEC3D20}" type="slidenum">
              <a:rPr lang="id-ID" smtClean="0"/>
              <a:t>5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517307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34AC2-3728-4A8B-B58F-6888FAEC3D20}" type="slidenum">
              <a:rPr lang="id-ID" smtClean="0"/>
              <a:t>8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861949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34AC2-3728-4A8B-B58F-6888FAEC3D20}" type="slidenum">
              <a:rPr lang="id-ID" smtClean="0"/>
              <a:t>9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45793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34AC2-3728-4A8B-B58F-6888FAEC3D20}" type="slidenum">
              <a:rPr lang="id-ID" smtClean="0"/>
              <a:t>11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796150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34AC2-3728-4A8B-B58F-6888FAEC3D20}" type="slidenum">
              <a:rPr lang="id-ID" smtClean="0"/>
              <a:t>13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900428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34AC2-3728-4A8B-B58F-6888FAEC3D20}" type="slidenum">
              <a:rPr lang="id-ID" smtClean="0"/>
              <a:t>15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41685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058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9547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94202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2131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2397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2068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48359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3/7/19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618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3/7/19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2641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3/7/19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328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89139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3/7/19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25882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Freeform: Shape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52396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995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1594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F96FE2-9E77-4834-9C6B-212E1056298F}" type="datetimeFigureOut">
              <a:rPr lang="en-US" smtClean="0"/>
              <a:t>3/7/19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759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4" r:id="rId8"/>
    <p:sldLayoutId id="2147483680" r:id="rId9"/>
    <p:sldLayoutId id="2147483681" r:id="rId10"/>
    <p:sldLayoutId id="2147483682" r:id="rId11"/>
    <p:sldLayoutId id="214748368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3.tiff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tiff"/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24slides.com/?utm_campaign=mp&amp;utm_medium=ppt&amp;utm_source=pptlink&amp;utm_content=&amp;utm_term=" TargetMode="External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0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customXml" Target="../ink/ink2.xml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customXml" Target="../ink/ink1.xml"/><Relationship Id="rId11" Type="http://schemas.openxmlformats.org/officeDocument/2006/relationships/image" Target="../media/image15.png"/><Relationship Id="rId5" Type="http://schemas.openxmlformats.org/officeDocument/2006/relationships/image" Target="../media/image12.png"/><Relationship Id="rId10" Type="http://schemas.openxmlformats.org/officeDocument/2006/relationships/customXml" Target="../ink/ink3.xml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8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6DF9DC3-B70D-3945-8522-F51788813172}"/>
              </a:ext>
            </a:extLst>
          </p:cNvPr>
          <p:cNvSpPr/>
          <p:nvPr/>
        </p:nvSpPr>
        <p:spPr>
          <a:xfrm>
            <a:off x="-154489" y="-165970"/>
            <a:ext cx="12500975" cy="7189939"/>
          </a:xfrm>
          <a:prstGeom prst="rect">
            <a:avLst/>
          </a:prstGeom>
          <a:solidFill>
            <a:schemeClr val="accent1">
              <a:alpha val="4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997344" y="1468794"/>
            <a:ext cx="8197309" cy="92333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6000" b="1" dirty="0">
                <a:latin typeface="Goudy Old Style" panose="02020502050305020303" pitchFamily="18" charset="77"/>
              </a:rPr>
              <a:t>Ethnicity of Heart Disease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893848" y="4154019"/>
            <a:ext cx="2404313" cy="276998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endParaRPr lang="en-US" sz="2000" dirty="0">
              <a:latin typeface="Goudy Old Style" panose="02020502050305020303" pitchFamily="18" charset="77"/>
            </a:endParaRPr>
          </a:p>
          <a:p>
            <a:pPr algn="ctr">
              <a:tabLst>
                <a:tab pos="347663" algn="l"/>
              </a:tabLst>
            </a:pPr>
            <a:r>
              <a:rPr lang="en-US" sz="2400" dirty="0">
                <a:latin typeface="Goudy Old Style" panose="02020502050305020303" pitchFamily="18" charset="77"/>
              </a:rPr>
              <a:t>Preeya Dahya</a:t>
            </a:r>
          </a:p>
          <a:p>
            <a:pPr algn="ctr">
              <a:tabLst>
                <a:tab pos="347663" algn="l"/>
              </a:tabLst>
            </a:pPr>
            <a:r>
              <a:rPr lang="en-US" sz="2400" dirty="0">
                <a:latin typeface="Goudy Old Style" panose="02020502050305020303" pitchFamily="18" charset="77"/>
              </a:rPr>
              <a:t>Adam Feldstein</a:t>
            </a:r>
            <a:br>
              <a:rPr lang="en-US" sz="2400" dirty="0">
                <a:latin typeface="Goudy Old Style" panose="02020502050305020303" pitchFamily="18" charset="77"/>
              </a:rPr>
            </a:br>
            <a:r>
              <a:rPr lang="en-US" sz="2400" dirty="0">
                <a:latin typeface="Goudy Old Style" panose="02020502050305020303" pitchFamily="18" charset="77"/>
              </a:rPr>
              <a:t>Peter Myers</a:t>
            </a:r>
          </a:p>
          <a:p>
            <a:pPr algn="ctr">
              <a:tabLst>
                <a:tab pos="347663" algn="l"/>
              </a:tabLst>
            </a:pPr>
            <a:endParaRPr lang="en-US" sz="2400" dirty="0">
              <a:latin typeface="Goudy Old Style" panose="02020502050305020303" pitchFamily="18" charset="77"/>
            </a:endParaRPr>
          </a:p>
          <a:p>
            <a:pPr algn="ctr">
              <a:tabLst>
                <a:tab pos="347663" algn="l"/>
              </a:tabLst>
            </a:pPr>
            <a:r>
              <a:rPr lang="en-US" sz="2000" dirty="0">
                <a:latin typeface="Goudy Old Style" panose="02020502050305020303" pitchFamily="18" charset="77"/>
              </a:rPr>
              <a:t>Washington University</a:t>
            </a:r>
            <a:br>
              <a:rPr lang="en-US" sz="2000" dirty="0">
                <a:latin typeface="Goudy Old Style" panose="02020502050305020303" pitchFamily="18" charset="77"/>
              </a:rPr>
            </a:br>
            <a:r>
              <a:rPr lang="en-US" sz="2000" dirty="0">
                <a:latin typeface="Goudy Old Style" panose="02020502050305020303" pitchFamily="18" charset="77"/>
              </a:rPr>
              <a:t>Data Science Bootcamp</a:t>
            </a:r>
          </a:p>
          <a:p>
            <a:pPr algn="ctr">
              <a:tabLst>
                <a:tab pos="347663" algn="l"/>
              </a:tabLst>
            </a:pPr>
            <a:endParaRPr lang="en-US" sz="2400" dirty="0">
              <a:latin typeface="Goudy Old Style" panose="02020502050305020303" pitchFamily="18" charset="77"/>
            </a:endParaRPr>
          </a:p>
        </p:txBody>
      </p:sp>
      <p:sp>
        <p:nvSpPr>
          <p:cNvPr id="3" name="Title 2" hidden="1">
            <a:extLst>
              <a:ext uri="{FF2B5EF4-FFF2-40B4-BE49-F238E27FC236}">
                <a16:creationId xmlns:a16="http://schemas.microsoft.com/office/drawing/2014/main" id="{80AA5C56-EC57-4914-8118-68854697E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</a:t>
            </a:r>
          </a:p>
        </p:txBody>
      </p:sp>
    </p:spTree>
    <p:extLst>
      <p:ext uri="{BB962C8B-B14F-4D97-AF65-F5344CB8AC3E}">
        <p14:creationId xmlns:p14="http://schemas.microsoft.com/office/powerpoint/2010/main" val="7350828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376804" y="188954"/>
            <a:ext cx="11438390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dirty="0">
                <a:latin typeface="Goudy Old Style" panose="02020502050305020303" pitchFamily="18" charset="77"/>
              </a:rPr>
              <a:t>Is there a relationship between heart disease rates and number of available hospitals, regardless of ethnicity?</a:t>
            </a:r>
            <a:endParaRPr lang="en-US" sz="3200" b="1" dirty="0">
              <a:solidFill>
                <a:srgbClr val="30353F"/>
              </a:solidFill>
              <a:latin typeface="+mj-lt"/>
            </a:endParaRPr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2EBBBF-32AA-434C-8D26-74A2E429D4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804" y="3794967"/>
            <a:ext cx="5431587" cy="7100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035A187-7ACB-4212-A768-297635B24A2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20" t="27304" r="25798"/>
          <a:stretch/>
        </p:blipFill>
        <p:spPr>
          <a:xfrm>
            <a:off x="376804" y="1272829"/>
            <a:ext cx="3543903" cy="229360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F6FD6D3-F401-4521-A62F-9F1CC177D10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42" t="20111" r="29116" b="9642"/>
          <a:stretch/>
        </p:blipFill>
        <p:spPr>
          <a:xfrm>
            <a:off x="4283335" y="1272829"/>
            <a:ext cx="3625327" cy="229984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7CAC829-5906-48B2-BAF2-E1685932879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26" t="18782" r="28693" b="12512"/>
          <a:stretch/>
        </p:blipFill>
        <p:spPr>
          <a:xfrm>
            <a:off x="8150942" y="1272830"/>
            <a:ext cx="3756512" cy="230288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A099E4E-2488-4FBF-870A-7CBD43145E1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3611" y="3794967"/>
            <a:ext cx="4343383" cy="2895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9828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23989" y="2887824"/>
            <a:ext cx="11076225" cy="3347490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3674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07AB2A5-FFD0-F547-983A-520F4A33B0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71274" y="527887"/>
            <a:ext cx="10981657" cy="2113714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3200" dirty="0">
                <a:solidFill>
                  <a:prstClr val="black"/>
                </a:solidFill>
                <a:latin typeface="Goudy Old Style" panose="02020502050305020303" pitchFamily="18" charset="77"/>
              </a:rPr>
              <a:t>Is there a relationship between heart disease rates and number of available fast food restaurants, regardless of ethnicity?</a:t>
            </a:r>
          </a:p>
          <a:p>
            <a:pPr algn="ctr"/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050EEAD9-67D9-5F43-9E88-5B8EF00C03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5819" y="3618623"/>
            <a:ext cx="5084858" cy="24511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16D8961-C7C6-3044-AD42-3941BA7B7D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6654" y="3618623"/>
            <a:ext cx="5016500" cy="24511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C8DF46FD-625A-3542-9FFF-604C54BCBFDF}"/>
              </a:ext>
            </a:extLst>
          </p:cNvPr>
          <p:cNvSpPr txBox="1"/>
          <p:nvPr/>
        </p:nvSpPr>
        <p:spPr>
          <a:xfrm>
            <a:off x="1394092" y="3126180"/>
            <a:ext cx="4121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Goudy Old Style" panose="02020502050305020303" pitchFamily="18" charset="77"/>
              </a:rPr>
              <a:t>Overall Death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6D0A20C-AE2C-ED4E-BAC3-1D3E82306E08}"/>
              </a:ext>
            </a:extLst>
          </p:cNvPr>
          <p:cNvSpPr txBox="1"/>
          <p:nvPr/>
        </p:nvSpPr>
        <p:spPr>
          <a:xfrm>
            <a:off x="6767436" y="3187734"/>
            <a:ext cx="4121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Goudy Old Style" panose="02020502050305020303" pitchFamily="18" charset="77"/>
              </a:rPr>
              <a:t>Fast Food Count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79DFF828-154D-4346-8782-2DB60D7168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88342" y="3089797"/>
            <a:ext cx="4415315" cy="2943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969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19" grpId="1"/>
      <p:bldP spid="24" grpId="0"/>
      <p:bldP spid="24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4" y="425019"/>
            <a:ext cx="10087448" cy="2289511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3200" dirty="0">
                <a:solidFill>
                  <a:prstClr val="black"/>
                </a:solidFill>
                <a:latin typeface="Goudy Old Style" panose="02020502050305020303" pitchFamily="18" charset="77"/>
              </a:rPr>
              <a:t>Can heart disease be predicted by ethnicity, hospital availability, and fast food restaurant availability?</a:t>
            </a:r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3674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11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459F963-878D-CE42-8DDA-199BD46EC5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1346" y="2906777"/>
            <a:ext cx="5289307" cy="3526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7921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5061267" y="165381"/>
            <a:ext cx="2069477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Limitations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6" y="804443"/>
            <a:ext cx="10087448" cy="5249113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API limitations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4000" dirty="0">
              <a:solidFill>
                <a:schemeClr val="tx1"/>
              </a:solidFill>
              <a:latin typeface="Goudy Old Style" panose="02020502050305020303" pitchFamily="18" charset="7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Data reduction due to incomplete alignment across datasets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4000" dirty="0">
              <a:solidFill>
                <a:schemeClr val="tx1"/>
              </a:solidFill>
              <a:latin typeface="Goudy Old Style" panose="02020502050305020303" pitchFamily="18" charset="7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2014 data</a:t>
            </a:r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3674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12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12582C-61EB-D24D-A566-7CC9B57F77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4733" y="3646772"/>
            <a:ext cx="2676023" cy="3211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2487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5074092" y="165381"/>
            <a:ext cx="2043829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Goudy Old Style" panose="02020502050305020303" pitchFamily="18" charset="77"/>
              </a:rPr>
              <a:t>Conclusions</a:t>
            </a:r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3674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13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E985DB8-4E53-4045-B2E9-44EE45DAFF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6" y="804443"/>
            <a:ext cx="10087448" cy="5249113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Heart disease disproportionally affects non-white ethnic groups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More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4000" dirty="0">
              <a:solidFill>
                <a:schemeClr val="tx1"/>
              </a:solidFill>
              <a:latin typeface="Goudy Old Style" panose="02020502050305020303" pitchFamily="18" charset="7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Data reduction due to incomplete alignment across datasets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4000" dirty="0">
              <a:solidFill>
                <a:schemeClr val="tx1"/>
              </a:solidFill>
              <a:latin typeface="Goudy Old Style" panose="02020502050305020303" pitchFamily="18" charset="7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2014 data</a:t>
            </a:r>
          </a:p>
        </p:txBody>
      </p:sp>
    </p:spTree>
    <p:extLst>
      <p:ext uri="{BB962C8B-B14F-4D97-AF65-F5344CB8AC3E}">
        <p14:creationId xmlns:p14="http://schemas.microsoft.com/office/powerpoint/2010/main" val="12987592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8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6DF9DC3-B70D-3945-8522-F51788813172}"/>
              </a:ext>
            </a:extLst>
          </p:cNvPr>
          <p:cNvSpPr/>
          <p:nvPr/>
        </p:nvSpPr>
        <p:spPr>
          <a:xfrm>
            <a:off x="-154516" y="-165970"/>
            <a:ext cx="12500975" cy="7189939"/>
          </a:xfrm>
          <a:prstGeom prst="rect">
            <a:avLst/>
          </a:prstGeom>
          <a:solidFill>
            <a:schemeClr val="accent1">
              <a:alpha val="4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 hidden="1">
            <a:extLst>
              <a:ext uri="{FF2B5EF4-FFF2-40B4-BE49-F238E27FC236}">
                <a16:creationId xmlns:a16="http://schemas.microsoft.com/office/drawing/2014/main" id="{80AA5C56-EC57-4914-8118-68854697E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3123507-1E6F-B140-B50D-E4154217F0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757686" y="2050183"/>
            <a:ext cx="6676572" cy="3604160"/>
            <a:chOff x="2162629" y="1305681"/>
            <a:chExt cx="7866742" cy="4246640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3BBE76FA-15B9-9746-BF99-C06B635054B3}"/>
                </a:ext>
              </a:extLst>
            </p:cNvPr>
            <p:cNvSpPr/>
            <p:nvPr/>
          </p:nvSpPr>
          <p:spPr>
            <a:xfrm>
              <a:off x="5782715" y="1305681"/>
              <a:ext cx="4246656" cy="4246640"/>
            </a:xfrm>
            <a:prstGeom prst="ellipse">
              <a:avLst/>
            </a:prstGeom>
            <a:solidFill>
              <a:srgbClr val="43CDD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94CFD12D-8CBE-5041-86F9-77FD61AC72EE}"/>
                </a:ext>
              </a:extLst>
            </p:cNvPr>
            <p:cNvSpPr/>
            <p:nvPr/>
          </p:nvSpPr>
          <p:spPr>
            <a:xfrm>
              <a:off x="2162629" y="1305681"/>
              <a:ext cx="4246656" cy="4246640"/>
            </a:xfrm>
            <a:prstGeom prst="ellipse">
              <a:avLst/>
            </a:prstGeom>
            <a:solidFill>
              <a:srgbClr val="43CDD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0" name="Oval 9">
            <a:extLst>
              <a:ext uri="{FF2B5EF4-FFF2-40B4-BE49-F238E27FC236}">
                <a16:creationId xmlns:a16="http://schemas.microsoft.com/office/drawing/2014/main" id="{BBF26040-3577-8545-BCBE-12532E0DD1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456479" y="1212774"/>
            <a:ext cx="5278993" cy="5278976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65D5EBE-C053-904E-ACEC-709C1D8019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78982" y="1635279"/>
            <a:ext cx="4433981" cy="4433966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287110" y="3230689"/>
            <a:ext cx="3617721" cy="92333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6000" b="1" dirty="0">
                <a:latin typeface="Goudy Old Style" panose="02020502050305020303" pitchFamily="18" charset="77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40841608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5611901" y="165381"/>
            <a:ext cx="968214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Extra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854233"/>
            <a:ext cx="10087448" cy="1544224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3200" dirty="0">
                <a:solidFill>
                  <a:prstClr val="black"/>
                </a:solidFill>
                <a:latin typeface="Goudy Old Style" panose="02020502050305020303" pitchFamily="18" charset="77"/>
              </a:rPr>
              <a:t>Can heart disease be predicted by ethnicity, hospital availability, and fast food restaurant availability?</a:t>
            </a:r>
          </a:p>
        </p:txBody>
      </p:sp>
      <p:sp>
        <p:nvSpPr>
          <p:cNvPr id="140" name="Rectangle 13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2594866"/>
            <a:ext cx="10087449" cy="3920234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E738BC72-BE42-0E40-A5CF-EBD1321A06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1345" y="2791881"/>
            <a:ext cx="5289307" cy="352620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DFAC770-81C8-CF44-BD32-2E3AA9684B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1344" y="2791880"/>
            <a:ext cx="5289305" cy="3526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1742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E0AB5-CF2F-BE49-AA92-7470F15A1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592144-EA7D-A141-ADD6-E59D224899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459515"/>
            <a:ext cx="5486400" cy="3657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6D1FCDA-C3B4-C64C-BC2C-6F2D69D7BA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2459515"/>
            <a:ext cx="54864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2680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2"/>
            <a:ext cx="12192000" cy="6857999"/>
          </a:xfrm>
          <a:custGeom>
            <a:avLst/>
            <a:gdLst>
              <a:gd name="connsiteX0" fmla="*/ 0 w 12192000"/>
              <a:gd name="connsiteY0" fmla="*/ 0 h 6857999"/>
              <a:gd name="connsiteX1" fmla="*/ 12192000 w 12192000"/>
              <a:gd name="connsiteY1" fmla="*/ 0 h 6857999"/>
              <a:gd name="connsiteX2" fmla="*/ 12192000 w 12192000"/>
              <a:gd name="connsiteY2" fmla="*/ 6857999 h 6857999"/>
              <a:gd name="connsiteX3" fmla="*/ 0 w 12192000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7999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5" name="Rectangle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0">
            <a:gsLst>
              <a:gs pos="100000">
                <a:srgbClr val="1F2229">
                  <a:alpha val="60000"/>
                </a:srgbClr>
              </a:gs>
              <a:gs pos="20000">
                <a:srgbClr val="1F2229">
                  <a:alpha val="91765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1" name="Group 2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757714" y="1626921"/>
            <a:ext cx="6676572" cy="3604160"/>
            <a:chOff x="2162629" y="1305681"/>
            <a:chExt cx="7866742" cy="4246640"/>
          </a:xfrm>
        </p:grpSpPr>
        <p:sp>
          <p:nvSpPr>
            <p:cNvPr id="17" name="Oval 16"/>
            <p:cNvSpPr/>
            <p:nvPr/>
          </p:nvSpPr>
          <p:spPr>
            <a:xfrm>
              <a:off x="5782715" y="1305681"/>
              <a:ext cx="4246656" cy="4246640"/>
            </a:xfrm>
            <a:prstGeom prst="ellipse">
              <a:avLst/>
            </a:prstGeom>
            <a:solidFill>
              <a:srgbClr val="43CDD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Oval 17"/>
            <p:cNvSpPr/>
            <p:nvPr/>
          </p:nvSpPr>
          <p:spPr>
            <a:xfrm>
              <a:off x="2162629" y="1305681"/>
              <a:ext cx="4246656" cy="4246640"/>
            </a:xfrm>
            <a:prstGeom prst="ellipse">
              <a:avLst/>
            </a:prstGeom>
            <a:solidFill>
              <a:srgbClr val="43CDD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6" name="Oval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456507" y="789512"/>
            <a:ext cx="5278993" cy="5278976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Oval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79010" y="1212017"/>
            <a:ext cx="4433981" cy="4433966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381588" y="3059668"/>
            <a:ext cx="3428824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4800" b="1" dirty="0">
                <a:solidFill>
                  <a:srgbClr val="FFFFFF"/>
                </a:solidFill>
                <a:latin typeface="+mj-lt"/>
              </a:rPr>
              <a:t>THANK YOU</a:t>
            </a:r>
          </a:p>
        </p:txBody>
      </p:sp>
      <p:pic>
        <p:nvPicPr>
          <p:cNvPr id="10" name="Picture 9" descr="This is an icon that reads &quot;24Slides.&quot;">
            <a:hlinkClick r:id="rId3"/>
            <a:extLst>
              <a:ext uri="{FF2B5EF4-FFF2-40B4-BE49-F238E27FC236}">
                <a16:creationId xmlns:a16="http://schemas.microsoft.com/office/drawing/2014/main" id="{E88D3554-2B38-7045-B778-76FB3465B8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1650" y="6336441"/>
            <a:ext cx="1028700" cy="293902"/>
          </a:xfrm>
          <a:prstGeom prst="rect">
            <a:avLst/>
          </a:prstGeom>
          <a:effectLst/>
        </p:spPr>
      </p:pic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10E603A3-B905-4FE4-AF3D-7ABD07598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11</a:t>
            </a:r>
          </a:p>
        </p:txBody>
      </p:sp>
    </p:spTree>
    <p:extLst>
      <p:ext uri="{BB962C8B-B14F-4D97-AF65-F5344CB8AC3E}">
        <p14:creationId xmlns:p14="http://schemas.microsoft.com/office/powerpoint/2010/main" val="33456282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4274578" y="165381"/>
            <a:ext cx="3642857" cy="67710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4400" b="1" dirty="0">
                <a:solidFill>
                  <a:srgbClr val="30353F"/>
                </a:solidFill>
                <a:latin typeface="Goudy Old Style" panose="02020502050305020303" pitchFamily="18" charset="77"/>
              </a:rPr>
              <a:t>The Ugly Truth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6" y="1180095"/>
            <a:ext cx="7629016" cy="5308573"/>
          </a:xfrm>
          <a:prstGeom prst="rect">
            <a:avLst/>
          </a:prstGeom>
          <a:solidFill>
            <a:srgbClr val="CFCFCF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Leading cause of death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Over 600,000 deaths per year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Over 700,000 heart attacks</a:t>
            </a:r>
          </a:p>
          <a:p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Multifactorial 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  <a:latin typeface="Goudy Old Style" panose="02020502050305020303" pitchFamily="18" charset="77"/>
              </a:rPr>
              <a:t>Diabetes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  <a:latin typeface="Goudy Old Style" panose="02020502050305020303" pitchFamily="18" charset="77"/>
              </a:rPr>
              <a:t>Obesity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  <a:latin typeface="Goudy Old Style" panose="02020502050305020303" pitchFamily="18" charset="77"/>
              </a:rPr>
              <a:t>Diet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  <a:latin typeface="Goudy Old Style" panose="02020502050305020303" pitchFamily="18" charset="77"/>
              </a:rPr>
              <a:t>Sedentary Lifestyle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  <a:latin typeface="Goudy Old Style" panose="02020502050305020303" pitchFamily="18" charset="77"/>
              </a:rPr>
              <a:t>Excessive alcohol consumption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  <a:latin typeface="Goudy Old Style" panose="02020502050305020303" pitchFamily="18" charset="77"/>
              </a:rPr>
              <a:t>Family History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0" dirty="0">
              <a:solidFill>
                <a:schemeClr val="tx1"/>
              </a:solidFill>
              <a:latin typeface="Goudy Old Style" panose="02020502050305020303" pitchFamily="18" charset="77"/>
            </a:endParaRP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CE01102-57CA-814E-8816-DF7F7064FF4C}"/>
              </a:ext>
            </a:extLst>
          </p:cNvPr>
          <p:cNvSpPr txBox="1"/>
          <p:nvPr/>
        </p:nvSpPr>
        <p:spPr>
          <a:xfrm>
            <a:off x="0" y="6488668"/>
            <a:ext cx="17536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Goudy Old Style" panose="02020502050305020303" pitchFamily="18" charset="77"/>
              </a:rPr>
              <a:t>www.cdc.gov</a:t>
            </a:r>
            <a:endParaRPr lang="en-US" sz="1400" dirty="0">
              <a:latin typeface="Goudy Old Style" panose="02020502050305020303" pitchFamily="18" charset="77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7D5FEF-C008-774E-91A7-3544C43E25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7434" y="2134281"/>
            <a:ext cx="4274565" cy="4662164"/>
          </a:xfrm>
          <a:prstGeom prst="rect">
            <a:avLst/>
          </a:prstGeom>
        </p:spPr>
      </p:pic>
      <p:sp>
        <p:nvSpPr>
          <p:cNvPr id="36" name="Freeform 19">
            <a:extLst>
              <a:ext uri="{FF2B5EF4-FFF2-40B4-BE49-F238E27FC236}">
                <a16:creationId xmlns:a16="http://schemas.microsoft.com/office/drawing/2014/main" id="{C6BA1BD5-B1DB-7842-8149-DFD0448ECE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AB6CED7-88C9-8944-B67C-3426BF207932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1556729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4488253" y="165381"/>
            <a:ext cx="3215496" cy="67710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4400" b="1" dirty="0">
                <a:solidFill>
                  <a:srgbClr val="30353F"/>
                </a:solidFill>
                <a:latin typeface="Goudy Old Style" panose="02020502050305020303" pitchFamily="18" charset="77"/>
              </a:rPr>
              <a:t>Our Question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854232"/>
            <a:ext cx="10087448" cy="2289511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What does heart disease look like across the US?</a:t>
            </a:r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53B5C1B-2028-604A-ADBB-5136260CC6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3143743"/>
            <a:ext cx="10087448" cy="3337437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endParaRPr lang="en-US" dirty="0">
              <a:solidFill>
                <a:schemeClr val="tx1"/>
              </a:solidFill>
              <a:latin typeface="Goudy Old Style" panose="02020502050305020303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0413160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4255757" y="165381"/>
            <a:ext cx="368049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The Data Cleaning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34137" y="911212"/>
            <a:ext cx="10123725" cy="2168367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  <a:latin typeface="Goudy Old Style" panose="02020502050305020303" pitchFamily="18" charset="77"/>
              </a:rPr>
              <a:t>“Heart Disease Mortality Rate Among US Adults (35+)”</a:t>
            </a:r>
          </a:p>
          <a:p>
            <a:pPr marL="1257300" lvl="2" indent="-342900">
              <a:buFont typeface="System Font Regular"/>
              <a:buChar char="-"/>
            </a:pPr>
            <a:r>
              <a:rPr lang="en-US" sz="2000" dirty="0">
                <a:solidFill>
                  <a:schemeClr val="tx1"/>
                </a:solidFill>
                <a:latin typeface="Goudy Old Style" panose="02020502050305020303" pitchFamily="18" charset="77"/>
              </a:rPr>
              <a:t>32,000 columns</a:t>
            </a:r>
          </a:p>
          <a:p>
            <a:pPr marL="1257300" lvl="2" indent="-342900">
              <a:buFont typeface="System Font Regular"/>
              <a:buChar char="-"/>
            </a:pPr>
            <a:r>
              <a:rPr lang="en-US" sz="2000" dirty="0">
                <a:solidFill>
                  <a:schemeClr val="tx1"/>
                </a:solidFill>
                <a:latin typeface="Goudy Old Style" panose="02020502050305020303" pitchFamily="18" charset="77"/>
              </a:rPr>
              <a:t>Rows: State, County, Lat/Lng, Gender, Race, &amp; Deaths</a:t>
            </a:r>
          </a:p>
        </p:txBody>
      </p:sp>
      <p:sp>
        <p:nvSpPr>
          <p:cNvPr id="139" name="Rectangle 1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4" y="3332968"/>
            <a:ext cx="10123725" cy="2902346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30353F"/>
                </a:solidFill>
                <a:latin typeface="Goudy Old Style" panose="02020502050305020303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Steps</a:t>
            </a:r>
          </a:p>
          <a:p>
            <a:pPr marL="800100" lvl="1" indent="-342900">
              <a:buFont typeface="System Font Regular"/>
              <a:buChar char="-"/>
            </a:pPr>
            <a:r>
              <a:rPr lang="en-US" sz="2400" dirty="0">
                <a:solidFill>
                  <a:srgbClr val="30353F"/>
                </a:solidFill>
                <a:latin typeface="Goudy Old Style" panose="02020502050305020303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Removed all counties with empty data</a:t>
            </a:r>
          </a:p>
          <a:p>
            <a:pPr marL="800100" lvl="1" indent="-342900">
              <a:buFont typeface="System Font Regular"/>
              <a:buChar char="-"/>
            </a:pPr>
            <a:r>
              <a:rPr lang="en-US" sz="2400" dirty="0">
                <a:solidFill>
                  <a:srgbClr val="30353F"/>
                </a:solidFill>
                <a:latin typeface="Goudy Old Style" panose="02020502050305020303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Separated by county</a:t>
            </a:r>
          </a:p>
          <a:p>
            <a:pPr marL="800100" lvl="1" indent="-342900">
              <a:buFont typeface="System Font Regular"/>
              <a:buChar char="-"/>
            </a:pPr>
            <a:r>
              <a:rPr lang="en-US" sz="2400" dirty="0">
                <a:solidFill>
                  <a:srgbClr val="30353F"/>
                </a:solidFill>
                <a:latin typeface="Goudy Old Style" panose="02020502050305020303" pitchFamily="18" charset="77"/>
                <a:ea typeface="Helvetica Neue" panose="02000503000000020004" pitchFamily="2" charset="0"/>
                <a:cs typeface="Helvetica Neue" panose="02000503000000020004" pitchFamily="2" charset="0"/>
              </a:rPr>
              <a:t>Separated by Each race</a:t>
            </a:r>
          </a:p>
        </p:txBody>
      </p:sp>
      <p:grpSp>
        <p:nvGrpSpPr>
          <p:cNvPr id="61" name="Group 60" descr="This is an icon of a chart. "/>
          <p:cNvGrpSpPr/>
          <p:nvPr/>
        </p:nvGrpSpPr>
        <p:grpSpPr>
          <a:xfrm>
            <a:off x="9178091" y="4509010"/>
            <a:ext cx="377200" cy="179334"/>
            <a:chOff x="4254500" y="2100263"/>
            <a:chExt cx="1906588" cy="906463"/>
          </a:xfrm>
        </p:grpSpPr>
        <p:sp>
          <p:nvSpPr>
            <p:cNvPr id="62" name="Freeform 5"/>
            <p:cNvSpPr>
              <a:spLocks noEditPoints="1"/>
            </p:cNvSpPr>
            <p:nvPr/>
          </p:nvSpPr>
          <p:spPr bwMode="auto">
            <a:xfrm>
              <a:off x="4254500" y="2100263"/>
              <a:ext cx="1906588" cy="906463"/>
            </a:xfrm>
            <a:custGeom>
              <a:avLst/>
              <a:gdLst>
                <a:gd name="T0" fmla="*/ 1831 w 2048"/>
                <a:gd name="T1" fmla="*/ 0 h 970"/>
                <a:gd name="T2" fmla="*/ 1613 w 2048"/>
                <a:gd name="T3" fmla="*/ 217 h 970"/>
                <a:gd name="T4" fmla="*/ 1648 w 2048"/>
                <a:gd name="T5" fmla="*/ 336 h 970"/>
                <a:gd name="T6" fmla="*/ 1413 w 2048"/>
                <a:gd name="T7" fmla="*/ 571 h 970"/>
                <a:gd name="T8" fmla="*/ 1295 w 2048"/>
                <a:gd name="T9" fmla="*/ 535 h 970"/>
                <a:gd name="T10" fmla="*/ 1173 w 2048"/>
                <a:gd name="T11" fmla="*/ 573 h 970"/>
                <a:gd name="T12" fmla="*/ 935 w 2048"/>
                <a:gd name="T13" fmla="*/ 336 h 970"/>
                <a:gd name="T14" fmla="*/ 971 w 2048"/>
                <a:gd name="T15" fmla="*/ 217 h 970"/>
                <a:gd name="T16" fmla="*/ 753 w 2048"/>
                <a:gd name="T17" fmla="*/ 0 h 970"/>
                <a:gd name="T18" fmla="*/ 536 w 2048"/>
                <a:gd name="T19" fmla="*/ 217 h 970"/>
                <a:gd name="T20" fmla="*/ 571 w 2048"/>
                <a:gd name="T21" fmla="*/ 336 h 970"/>
                <a:gd name="T22" fmla="*/ 336 w 2048"/>
                <a:gd name="T23" fmla="*/ 571 h 970"/>
                <a:gd name="T24" fmla="*/ 217 w 2048"/>
                <a:gd name="T25" fmla="*/ 535 h 970"/>
                <a:gd name="T26" fmla="*/ 0 w 2048"/>
                <a:gd name="T27" fmla="*/ 753 h 970"/>
                <a:gd name="T28" fmla="*/ 217 w 2048"/>
                <a:gd name="T29" fmla="*/ 970 h 970"/>
                <a:gd name="T30" fmla="*/ 435 w 2048"/>
                <a:gd name="T31" fmla="*/ 753 h 970"/>
                <a:gd name="T32" fmla="*/ 400 w 2048"/>
                <a:gd name="T33" fmla="*/ 634 h 970"/>
                <a:gd name="T34" fmla="*/ 635 w 2048"/>
                <a:gd name="T35" fmla="*/ 399 h 970"/>
                <a:gd name="T36" fmla="*/ 753 w 2048"/>
                <a:gd name="T37" fmla="*/ 435 h 970"/>
                <a:gd name="T38" fmla="*/ 872 w 2048"/>
                <a:gd name="T39" fmla="*/ 399 h 970"/>
                <a:gd name="T40" fmla="*/ 1110 w 2048"/>
                <a:gd name="T41" fmla="*/ 638 h 970"/>
                <a:gd name="T42" fmla="*/ 1077 w 2048"/>
                <a:gd name="T43" fmla="*/ 753 h 970"/>
                <a:gd name="T44" fmla="*/ 1295 w 2048"/>
                <a:gd name="T45" fmla="*/ 970 h 970"/>
                <a:gd name="T46" fmla="*/ 1512 w 2048"/>
                <a:gd name="T47" fmla="*/ 753 h 970"/>
                <a:gd name="T48" fmla="*/ 1477 w 2048"/>
                <a:gd name="T49" fmla="*/ 634 h 970"/>
                <a:gd name="T50" fmla="*/ 1712 w 2048"/>
                <a:gd name="T51" fmla="*/ 399 h 970"/>
                <a:gd name="T52" fmla="*/ 1831 w 2048"/>
                <a:gd name="T53" fmla="*/ 435 h 970"/>
                <a:gd name="T54" fmla="*/ 2048 w 2048"/>
                <a:gd name="T55" fmla="*/ 217 h 970"/>
                <a:gd name="T56" fmla="*/ 1831 w 2048"/>
                <a:gd name="T57" fmla="*/ 0 h 970"/>
                <a:gd name="T58" fmla="*/ 217 w 2048"/>
                <a:gd name="T59" fmla="*/ 880 h 970"/>
                <a:gd name="T60" fmla="*/ 90 w 2048"/>
                <a:gd name="T61" fmla="*/ 753 h 970"/>
                <a:gd name="T62" fmla="*/ 217 w 2048"/>
                <a:gd name="T63" fmla="*/ 625 h 970"/>
                <a:gd name="T64" fmla="*/ 345 w 2048"/>
                <a:gd name="T65" fmla="*/ 753 h 970"/>
                <a:gd name="T66" fmla="*/ 217 w 2048"/>
                <a:gd name="T67" fmla="*/ 880 h 970"/>
                <a:gd name="T68" fmla="*/ 753 w 2048"/>
                <a:gd name="T69" fmla="*/ 345 h 970"/>
                <a:gd name="T70" fmla="*/ 626 w 2048"/>
                <a:gd name="T71" fmla="*/ 217 h 970"/>
                <a:gd name="T72" fmla="*/ 753 w 2048"/>
                <a:gd name="T73" fmla="*/ 90 h 970"/>
                <a:gd name="T74" fmla="*/ 881 w 2048"/>
                <a:gd name="T75" fmla="*/ 217 h 970"/>
                <a:gd name="T76" fmla="*/ 753 w 2048"/>
                <a:gd name="T77" fmla="*/ 345 h 970"/>
                <a:gd name="T78" fmla="*/ 1295 w 2048"/>
                <a:gd name="T79" fmla="*/ 880 h 970"/>
                <a:gd name="T80" fmla="*/ 1167 w 2048"/>
                <a:gd name="T81" fmla="*/ 753 h 970"/>
                <a:gd name="T82" fmla="*/ 1295 w 2048"/>
                <a:gd name="T83" fmla="*/ 625 h 970"/>
                <a:gd name="T84" fmla="*/ 1422 w 2048"/>
                <a:gd name="T85" fmla="*/ 753 h 970"/>
                <a:gd name="T86" fmla="*/ 1295 w 2048"/>
                <a:gd name="T87" fmla="*/ 880 h 970"/>
                <a:gd name="T88" fmla="*/ 1831 w 2048"/>
                <a:gd name="T89" fmla="*/ 345 h 970"/>
                <a:gd name="T90" fmla="*/ 1703 w 2048"/>
                <a:gd name="T91" fmla="*/ 217 h 970"/>
                <a:gd name="T92" fmla="*/ 1831 w 2048"/>
                <a:gd name="T93" fmla="*/ 90 h 970"/>
                <a:gd name="T94" fmla="*/ 1958 w 2048"/>
                <a:gd name="T95" fmla="*/ 217 h 970"/>
                <a:gd name="T96" fmla="*/ 1831 w 2048"/>
                <a:gd name="T97" fmla="*/ 34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48" h="970">
                  <a:moveTo>
                    <a:pt x="1831" y="0"/>
                  </a:moveTo>
                  <a:cubicBezTo>
                    <a:pt x="1711" y="0"/>
                    <a:pt x="1613" y="97"/>
                    <a:pt x="1613" y="217"/>
                  </a:cubicBezTo>
                  <a:cubicBezTo>
                    <a:pt x="1613" y="261"/>
                    <a:pt x="1626" y="302"/>
                    <a:pt x="1648" y="336"/>
                  </a:cubicBezTo>
                  <a:cubicBezTo>
                    <a:pt x="1413" y="571"/>
                    <a:pt x="1413" y="571"/>
                    <a:pt x="1413" y="571"/>
                  </a:cubicBezTo>
                  <a:cubicBezTo>
                    <a:pt x="1379" y="548"/>
                    <a:pt x="1339" y="535"/>
                    <a:pt x="1295" y="535"/>
                  </a:cubicBezTo>
                  <a:cubicBezTo>
                    <a:pt x="1250" y="535"/>
                    <a:pt x="1207" y="549"/>
                    <a:pt x="1173" y="573"/>
                  </a:cubicBezTo>
                  <a:cubicBezTo>
                    <a:pt x="935" y="336"/>
                    <a:pt x="935" y="336"/>
                    <a:pt x="935" y="336"/>
                  </a:cubicBezTo>
                  <a:cubicBezTo>
                    <a:pt x="958" y="302"/>
                    <a:pt x="971" y="261"/>
                    <a:pt x="971" y="217"/>
                  </a:cubicBezTo>
                  <a:cubicBezTo>
                    <a:pt x="971" y="97"/>
                    <a:pt x="873" y="0"/>
                    <a:pt x="753" y="0"/>
                  </a:cubicBezTo>
                  <a:cubicBezTo>
                    <a:pt x="633" y="0"/>
                    <a:pt x="536" y="97"/>
                    <a:pt x="536" y="217"/>
                  </a:cubicBezTo>
                  <a:cubicBezTo>
                    <a:pt x="536" y="261"/>
                    <a:pt x="549" y="302"/>
                    <a:pt x="571" y="336"/>
                  </a:cubicBezTo>
                  <a:cubicBezTo>
                    <a:pt x="336" y="571"/>
                    <a:pt x="336" y="571"/>
                    <a:pt x="336" y="571"/>
                  </a:cubicBezTo>
                  <a:cubicBezTo>
                    <a:pt x="302" y="548"/>
                    <a:pt x="261" y="535"/>
                    <a:pt x="217" y="535"/>
                  </a:cubicBezTo>
                  <a:cubicBezTo>
                    <a:pt x="98" y="535"/>
                    <a:pt x="0" y="633"/>
                    <a:pt x="0" y="753"/>
                  </a:cubicBezTo>
                  <a:cubicBezTo>
                    <a:pt x="0" y="873"/>
                    <a:pt x="98" y="970"/>
                    <a:pt x="217" y="970"/>
                  </a:cubicBezTo>
                  <a:cubicBezTo>
                    <a:pt x="337" y="970"/>
                    <a:pt x="435" y="873"/>
                    <a:pt x="435" y="753"/>
                  </a:cubicBezTo>
                  <a:cubicBezTo>
                    <a:pt x="435" y="709"/>
                    <a:pt x="422" y="668"/>
                    <a:pt x="400" y="634"/>
                  </a:cubicBezTo>
                  <a:cubicBezTo>
                    <a:pt x="635" y="399"/>
                    <a:pt x="635" y="399"/>
                    <a:pt x="635" y="399"/>
                  </a:cubicBezTo>
                  <a:cubicBezTo>
                    <a:pt x="669" y="422"/>
                    <a:pt x="709" y="435"/>
                    <a:pt x="753" y="435"/>
                  </a:cubicBezTo>
                  <a:cubicBezTo>
                    <a:pt x="797" y="435"/>
                    <a:pt x="838" y="422"/>
                    <a:pt x="872" y="399"/>
                  </a:cubicBezTo>
                  <a:cubicBezTo>
                    <a:pt x="1110" y="638"/>
                    <a:pt x="1110" y="638"/>
                    <a:pt x="1110" y="638"/>
                  </a:cubicBezTo>
                  <a:cubicBezTo>
                    <a:pt x="1090" y="671"/>
                    <a:pt x="1077" y="711"/>
                    <a:pt x="1077" y="753"/>
                  </a:cubicBezTo>
                  <a:cubicBezTo>
                    <a:pt x="1077" y="873"/>
                    <a:pt x="1175" y="970"/>
                    <a:pt x="1295" y="970"/>
                  </a:cubicBezTo>
                  <a:cubicBezTo>
                    <a:pt x="1415" y="970"/>
                    <a:pt x="1512" y="873"/>
                    <a:pt x="1512" y="753"/>
                  </a:cubicBezTo>
                  <a:cubicBezTo>
                    <a:pt x="1512" y="709"/>
                    <a:pt x="1499" y="668"/>
                    <a:pt x="1477" y="634"/>
                  </a:cubicBezTo>
                  <a:cubicBezTo>
                    <a:pt x="1712" y="399"/>
                    <a:pt x="1712" y="399"/>
                    <a:pt x="1712" y="399"/>
                  </a:cubicBezTo>
                  <a:cubicBezTo>
                    <a:pt x="1746" y="422"/>
                    <a:pt x="1787" y="435"/>
                    <a:pt x="1831" y="435"/>
                  </a:cubicBezTo>
                  <a:cubicBezTo>
                    <a:pt x="1950" y="435"/>
                    <a:pt x="2048" y="337"/>
                    <a:pt x="2048" y="217"/>
                  </a:cubicBezTo>
                  <a:cubicBezTo>
                    <a:pt x="2048" y="97"/>
                    <a:pt x="1950" y="0"/>
                    <a:pt x="1831" y="0"/>
                  </a:cubicBezTo>
                  <a:close/>
                  <a:moveTo>
                    <a:pt x="217" y="880"/>
                  </a:moveTo>
                  <a:cubicBezTo>
                    <a:pt x="147" y="880"/>
                    <a:pt x="90" y="823"/>
                    <a:pt x="90" y="753"/>
                  </a:cubicBezTo>
                  <a:cubicBezTo>
                    <a:pt x="90" y="682"/>
                    <a:pt x="147" y="625"/>
                    <a:pt x="217" y="625"/>
                  </a:cubicBezTo>
                  <a:cubicBezTo>
                    <a:pt x="288" y="625"/>
                    <a:pt x="345" y="682"/>
                    <a:pt x="345" y="753"/>
                  </a:cubicBezTo>
                  <a:cubicBezTo>
                    <a:pt x="345" y="823"/>
                    <a:pt x="288" y="880"/>
                    <a:pt x="217" y="880"/>
                  </a:cubicBezTo>
                  <a:close/>
                  <a:moveTo>
                    <a:pt x="753" y="345"/>
                  </a:moveTo>
                  <a:cubicBezTo>
                    <a:pt x="683" y="345"/>
                    <a:pt x="626" y="288"/>
                    <a:pt x="626" y="217"/>
                  </a:cubicBezTo>
                  <a:cubicBezTo>
                    <a:pt x="626" y="147"/>
                    <a:pt x="683" y="90"/>
                    <a:pt x="753" y="90"/>
                  </a:cubicBezTo>
                  <a:cubicBezTo>
                    <a:pt x="823" y="90"/>
                    <a:pt x="881" y="147"/>
                    <a:pt x="881" y="217"/>
                  </a:cubicBezTo>
                  <a:cubicBezTo>
                    <a:pt x="881" y="288"/>
                    <a:pt x="823" y="345"/>
                    <a:pt x="753" y="345"/>
                  </a:cubicBezTo>
                  <a:close/>
                  <a:moveTo>
                    <a:pt x="1295" y="880"/>
                  </a:moveTo>
                  <a:cubicBezTo>
                    <a:pt x="1225" y="880"/>
                    <a:pt x="1167" y="823"/>
                    <a:pt x="1167" y="753"/>
                  </a:cubicBezTo>
                  <a:cubicBezTo>
                    <a:pt x="1167" y="682"/>
                    <a:pt x="1225" y="625"/>
                    <a:pt x="1295" y="625"/>
                  </a:cubicBezTo>
                  <a:cubicBezTo>
                    <a:pt x="1365" y="625"/>
                    <a:pt x="1422" y="682"/>
                    <a:pt x="1422" y="753"/>
                  </a:cubicBezTo>
                  <a:cubicBezTo>
                    <a:pt x="1422" y="823"/>
                    <a:pt x="1365" y="880"/>
                    <a:pt x="1295" y="880"/>
                  </a:cubicBezTo>
                  <a:close/>
                  <a:moveTo>
                    <a:pt x="1831" y="345"/>
                  </a:moveTo>
                  <a:cubicBezTo>
                    <a:pt x="1760" y="345"/>
                    <a:pt x="1703" y="288"/>
                    <a:pt x="1703" y="217"/>
                  </a:cubicBezTo>
                  <a:cubicBezTo>
                    <a:pt x="1703" y="147"/>
                    <a:pt x="1760" y="90"/>
                    <a:pt x="1831" y="90"/>
                  </a:cubicBezTo>
                  <a:cubicBezTo>
                    <a:pt x="1901" y="90"/>
                    <a:pt x="1958" y="147"/>
                    <a:pt x="1958" y="217"/>
                  </a:cubicBezTo>
                  <a:cubicBezTo>
                    <a:pt x="1958" y="288"/>
                    <a:pt x="1901" y="345"/>
                    <a:pt x="1831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3" name="Freeform 6"/>
            <p:cNvSpPr>
              <a:spLocks/>
            </p:cNvSpPr>
            <p:nvPr/>
          </p:nvSpPr>
          <p:spPr bwMode="auto">
            <a:xfrm>
              <a:off x="4752975" y="2598738"/>
              <a:ext cx="176213" cy="174625"/>
            </a:xfrm>
            <a:custGeom>
              <a:avLst/>
              <a:gdLst>
                <a:gd name="T0" fmla="*/ 172 w 190"/>
                <a:gd name="T1" fmla="*/ 18 h 186"/>
                <a:gd name="T2" fmla="*/ 109 w 190"/>
                <a:gd name="T3" fmla="*/ 18 h 186"/>
                <a:gd name="T4" fmla="*/ 17 w 190"/>
                <a:gd name="T5" fmla="*/ 109 h 186"/>
                <a:gd name="T6" fmla="*/ 17 w 190"/>
                <a:gd name="T7" fmla="*/ 173 h 186"/>
                <a:gd name="T8" fmla="*/ 49 w 190"/>
                <a:gd name="T9" fmla="*/ 186 h 186"/>
                <a:gd name="T10" fmla="*/ 81 w 190"/>
                <a:gd name="T11" fmla="*/ 173 h 186"/>
                <a:gd name="T12" fmla="*/ 172 w 190"/>
                <a:gd name="T13" fmla="*/ 81 h 186"/>
                <a:gd name="T14" fmla="*/ 172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2" y="18"/>
                  </a:moveTo>
                  <a:cubicBezTo>
                    <a:pt x="155" y="0"/>
                    <a:pt x="126" y="0"/>
                    <a:pt x="109" y="18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0" y="127"/>
                    <a:pt x="0" y="155"/>
                    <a:pt x="17" y="173"/>
                  </a:cubicBezTo>
                  <a:cubicBezTo>
                    <a:pt x="26" y="182"/>
                    <a:pt x="37" y="186"/>
                    <a:pt x="49" y="186"/>
                  </a:cubicBezTo>
                  <a:cubicBezTo>
                    <a:pt x="60" y="186"/>
                    <a:pt x="72" y="182"/>
                    <a:pt x="81" y="17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90" y="64"/>
                    <a:pt x="190" y="35"/>
                    <a:pt x="17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4" name="Freeform 7"/>
            <p:cNvSpPr>
              <a:spLocks/>
            </p:cNvSpPr>
            <p:nvPr/>
          </p:nvSpPr>
          <p:spPr bwMode="auto">
            <a:xfrm>
              <a:off x="5486400" y="2330451"/>
              <a:ext cx="177800" cy="174625"/>
            </a:xfrm>
            <a:custGeom>
              <a:avLst/>
              <a:gdLst>
                <a:gd name="T0" fmla="*/ 173 w 190"/>
                <a:gd name="T1" fmla="*/ 18 h 186"/>
                <a:gd name="T2" fmla="*/ 109 w 190"/>
                <a:gd name="T3" fmla="*/ 18 h 186"/>
                <a:gd name="T4" fmla="*/ 18 w 190"/>
                <a:gd name="T5" fmla="*/ 109 h 186"/>
                <a:gd name="T6" fmla="*/ 18 w 190"/>
                <a:gd name="T7" fmla="*/ 173 h 186"/>
                <a:gd name="T8" fmla="*/ 50 w 190"/>
                <a:gd name="T9" fmla="*/ 186 h 186"/>
                <a:gd name="T10" fmla="*/ 81 w 190"/>
                <a:gd name="T11" fmla="*/ 173 h 186"/>
                <a:gd name="T12" fmla="*/ 173 w 190"/>
                <a:gd name="T13" fmla="*/ 81 h 186"/>
                <a:gd name="T14" fmla="*/ 173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3" y="18"/>
                  </a:moveTo>
                  <a:cubicBezTo>
                    <a:pt x="155" y="0"/>
                    <a:pt x="127" y="0"/>
                    <a:pt x="109" y="18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0" y="127"/>
                    <a:pt x="0" y="155"/>
                    <a:pt x="18" y="173"/>
                  </a:cubicBezTo>
                  <a:cubicBezTo>
                    <a:pt x="27" y="182"/>
                    <a:pt x="38" y="186"/>
                    <a:pt x="50" y="186"/>
                  </a:cubicBezTo>
                  <a:cubicBezTo>
                    <a:pt x="61" y="186"/>
                    <a:pt x="73" y="181"/>
                    <a:pt x="81" y="173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90" y="64"/>
                    <a:pt x="190" y="35"/>
                    <a:pt x="17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052D050E-D549-0B4A-AA04-376D8A049E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7256" y="4354220"/>
            <a:ext cx="5651110" cy="1741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587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5220767" y="165381"/>
            <a:ext cx="1750479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The Data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854232"/>
            <a:ext cx="10087448" cy="2289511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sz="3200" dirty="0">
                <a:solidFill>
                  <a:srgbClr val="30353F"/>
                </a:solidFill>
                <a:latin typeface="Goudy Old Style" panose="02020502050305020303" pitchFamily="18" charset="77"/>
              </a:rPr>
              <a:t>“Google Places API”</a:t>
            </a:r>
          </a:p>
          <a:p>
            <a:pPr marL="919163" lvl="2" indent="-454025">
              <a:buFont typeface="System Font Regular"/>
              <a:buChar char="-"/>
            </a:pPr>
            <a:r>
              <a:rPr lang="en-US" sz="2000" dirty="0">
                <a:solidFill>
                  <a:srgbClr val="30353F"/>
                </a:solidFill>
                <a:latin typeface="Goudy Old Style" panose="02020502050305020303" pitchFamily="18" charset="77"/>
              </a:rPr>
              <a:t>Fast Food within (20 mi. radius)</a:t>
            </a:r>
          </a:p>
          <a:p>
            <a:pPr marL="919163" lvl="2" indent="-454025">
              <a:buFont typeface="System Font Regular"/>
              <a:buChar char="-"/>
            </a:pPr>
            <a:r>
              <a:rPr lang="en-US" sz="2000" dirty="0">
                <a:solidFill>
                  <a:srgbClr val="30353F"/>
                </a:solidFill>
                <a:latin typeface="Goudy Old Style" panose="02020502050305020303" pitchFamily="18" charset="77"/>
              </a:rPr>
              <a:t>Hospitals (20 mi. radius)</a:t>
            </a:r>
          </a:p>
          <a:p>
            <a:pPr algn="ctr"/>
            <a:endParaRPr lang="en-US" sz="3200" dirty="0">
              <a:solidFill>
                <a:srgbClr val="30353F"/>
              </a:solidFill>
              <a:latin typeface="Goudy Old Style" panose="02020502050305020303" pitchFamily="18" charset="77"/>
            </a:endParaRPr>
          </a:p>
        </p:txBody>
      </p:sp>
      <p:sp>
        <p:nvSpPr>
          <p:cNvPr id="1029" name="Rectangle 10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3404015"/>
            <a:ext cx="10087448" cy="2599754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200" dirty="0">
                <a:solidFill>
                  <a:srgbClr val="30353F"/>
                </a:solidFill>
                <a:latin typeface="Goudy Old Style" panose="02020502050305020303" pitchFamily="18" charset="77"/>
              </a:rPr>
              <a:t>“Census API”</a:t>
            </a:r>
          </a:p>
          <a:p>
            <a:pPr marL="919163" lvl="2" indent="-454025">
              <a:buFont typeface="System Font Regular"/>
              <a:buChar char="-"/>
            </a:pPr>
            <a:r>
              <a:rPr lang="en-US" sz="2000" dirty="0">
                <a:solidFill>
                  <a:srgbClr val="30353F"/>
                </a:solidFill>
                <a:latin typeface="Goudy Old Style" panose="02020502050305020303" pitchFamily="18" charset="77"/>
              </a:rPr>
              <a:t>Population of county</a:t>
            </a:r>
          </a:p>
          <a:p>
            <a:pPr marL="919163" lvl="2" indent="-454025">
              <a:buFont typeface="System Font Regular"/>
              <a:buChar char="-"/>
            </a:pPr>
            <a:r>
              <a:rPr lang="en-US" sz="2000" dirty="0">
                <a:solidFill>
                  <a:srgbClr val="30353F"/>
                </a:solidFill>
                <a:latin typeface="Goudy Old Style" panose="02020502050305020303" pitchFamily="18" charset="77"/>
              </a:rPr>
              <a:t>Population of ethnic groups in county	</a:t>
            </a:r>
          </a:p>
          <a:p>
            <a:r>
              <a:rPr lang="en-US" sz="3200" dirty="0">
                <a:solidFill>
                  <a:srgbClr val="30353F"/>
                </a:solidFill>
                <a:latin typeface="Goudy Old Style" panose="02020502050305020303" pitchFamily="18" charset="77"/>
              </a:rPr>
              <a:t>	</a:t>
            </a:r>
          </a:p>
        </p:txBody>
      </p:sp>
      <p:grpSp>
        <p:nvGrpSpPr>
          <p:cNvPr id="61" name="Group 60" descr="This is an icon of a chart. "/>
          <p:cNvGrpSpPr/>
          <p:nvPr/>
        </p:nvGrpSpPr>
        <p:grpSpPr>
          <a:xfrm>
            <a:off x="9178091" y="4509010"/>
            <a:ext cx="377200" cy="179334"/>
            <a:chOff x="4254500" y="2100263"/>
            <a:chExt cx="1906588" cy="906463"/>
          </a:xfrm>
        </p:grpSpPr>
        <p:sp>
          <p:nvSpPr>
            <p:cNvPr id="62" name="Freeform 5"/>
            <p:cNvSpPr>
              <a:spLocks noEditPoints="1"/>
            </p:cNvSpPr>
            <p:nvPr/>
          </p:nvSpPr>
          <p:spPr bwMode="auto">
            <a:xfrm>
              <a:off x="4254500" y="2100263"/>
              <a:ext cx="1906588" cy="906463"/>
            </a:xfrm>
            <a:custGeom>
              <a:avLst/>
              <a:gdLst>
                <a:gd name="T0" fmla="*/ 1831 w 2048"/>
                <a:gd name="T1" fmla="*/ 0 h 970"/>
                <a:gd name="T2" fmla="*/ 1613 w 2048"/>
                <a:gd name="T3" fmla="*/ 217 h 970"/>
                <a:gd name="T4" fmla="*/ 1648 w 2048"/>
                <a:gd name="T5" fmla="*/ 336 h 970"/>
                <a:gd name="T6" fmla="*/ 1413 w 2048"/>
                <a:gd name="T7" fmla="*/ 571 h 970"/>
                <a:gd name="T8" fmla="*/ 1295 w 2048"/>
                <a:gd name="T9" fmla="*/ 535 h 970"/>
                <a:gd name="T10" fmla="*/ 1173 w 2048"/>
                <a:gd name="T11" fmla="*/ 573 h 970"/>
                <a:gd name="T12" fmla="*/ 935 w 2048"/>
                <a:gd name="T13" fmla="*/ 336 h 970"/>
                <a:gd name="T14" fmla="*/ 971 w 2048"/>
                <a:gd name="T15" fmla="*/ 217 h 970"/>
                <a:gd name="T16" fmla="*/ 753 w 2048"/>
                <a:gd name="T17" fmla="*/ 0 h 970"/>
                <a:gd name="T18" fmla="*/ 536 w 2048"/>
                <a:gd name="T19" fmla="*/ 217 h 970"/>
                <a:gd name="T20" fmla="*/ 571 w 2048"/>
                <a:gd name="T21" fmla="*/ 336 h 970"/>
                <a:gd name="T22" fmla="*/ 336 w 2048"/>
                <a:gd name="T23" fmla="*/ 571 h 970"/>
                <a:gd name="T24" fmla="*/ 217 w 2048"/>
                <a:gd name="T25" fmla="*/ 535 h 970"/>
                <a:gd name="T26" fmla="*/ 0 w 2048"/>
                <a:gd name="T27" fmla="*/ 753 h 970"/>
                <a:gd name="T28" fmla="*/ 217 w 2048"/>
                <a:gd name="T29" fmla="*/ 970 h 970"/>
                <a:gd name="T30" fmla="*/ 435 w 2048"/>
                <a:gd name="T31" fmla="*/ 753 h 970"/>
                <a:gd name="T32" fmla="*/ 400 w 2048"/>
                <a:gd name="T33" fmla="*/ 634 h 970"/>
                <a:gd name="T34" fmla="*/ 635 w 2048"/>
                <a:gd name="T35" fmla="*/ 399 h 970"/>
                <a:gd name="T36" fmla="*/ 753 w 2048"/>
                <a:gd name="T37" fmla="*/ 435 h 970"/>
                <a:gd name="T38" fmla="*/ 872 w 2048"/>
                <a:gd name="T39" fmla="*/ 399 h 970"/>
                <a:gd name="T40" fmla="*/ 1110 w 2048"/>
                <a:gd name="T41" fmla="*/ 638 h 970"/>
                <a:gd name="T42" fmla="*/ 1077 w 2048"/>
                <a:gd name="T43" fmla="*/ 753 h 970"/>
                <a:gd name="T44" fmla="*/ 1295 w 2048"/>
                <a:gd name="T45" fmla="*/ 970 h 970"/>
                <a:gd name="T46" fmla="*/ 1512 w 2048"/>
                <a:gd name="T47" fmla="*/ 753 h 970"/>
                <a:gd name="T48" fmla="*/ 1477 w 2048"/>
                <a:gd name="T49" fmla="*/ 634 h 970"/>
                <a:gd name="T50" fmla="*/ 1712 w 2048"/>
                <a:gd name="T51" fmla="*/ 399 h 970"/>
                <a:gd name="T52" fmla="*/ 1831 w 2048"/>
                <a:gd name="T53" fmla="*/ 435 h 970"/>
                <a:gd name="T54" fmla="*/ 2048 w 2048"/>
                <a:gd name="T55" fmla="*/ 217 h 970"/>
                <a:gd name="T56" fmla="*/ 1831 w 2048"/>
                <a:gd name="T57" fmla="*/ 0 h 970"/>
                <a:gd name="T58" fmla="*/ 217 w 2048"/>
                <a:gd name="T59" fmla="*/ 880 h 970"/>
                <a:gd name="T60" fmla="*/ 90 w 2048"/>
                <a:gd name="T61" fmla="*/ 753 h 970"/>
                <a:gd name="T62" fmla="*/ 217 w 2048"/>
                <a:gd name="T63" fmla="*/ 625 h 970"/>
                <a:gd name="T64" fmla="*/ 345 w 2048"/>
                <a:gd name="T65" fmla="*/ 753 h 970"/>
                <a:gd name="T66" fmla="*/ 217 w 2048"/>
                <a:gd name="T67" fmla="*/ 880 h 970"/>
                <a:gd name="T68" fmla="*/ 753 w 2048"/>
                <a:gd name="T69" fmla="*/ 345 h 970"/>
                <a:gd name="T70" fmla="*/ 626 w 2048"/>
                <a:gd name="T71" fmla="*/ 217 h 970"/>
                <a:gd name="T72" fmla="*/ 753 w 2048"/>
                <a:gd name="T73" fmla="*/ 90 h 970"/>
                <a:gd name="T74" fmla="*/ 881 w 2048"/>
                <a:gd name="T75" fmla="*/ 217 h 970"/>
                <a:gd name="T76" fmla="*/ 753 w 2048"/>
                <a:gd name="T77" fmla="*/ 345 h 970"/>
                <a:gd name="T78" fmla="*/ 1295 w 2048"/>
                <a:gd name="T79" fmla="*/ 880 h 970"/>
                <a:gd name="T80" fmla="*/ 1167 w 2048"/>
                <a:gd name="T81" fmla="*/ 753 h 970"/>
                <a:gd name="T82" fmla="*/ 1295 w 2048"/>
                <a:gd name="T83" fmla="*/ 625 h 970"/>
                <a:gd name="T84" fmla="*/ 1422 w 2048"/>
                <a:gd name="T85" fmla="*/ 753 h 970"/>
                <a:gd name="T86" fmla="*/ 1295 w 2048"/>
                <a:gd name="T87" fmla="*/ 880 h 970"/>
                <a:gd name="T88" fmla="*/ 1831 w 2048"/>
                <a:gd name="T89" fmla="*/ 345 h 970"/>
                <a:gd name="T90" fmla="*/ 1703 w 2048"/>
                <a:gd name="T91" fmla="*/ 217 h 970"/>
                <a:gd name="T92" fmla="*/ 1831 w 2048"/>
                <a:gd name="T93" fmla="*/ 90 h 970"/>
                <a:gd name="T94" fmla="*/ 1958 w 2048"/>
                <a:gd name="T95" fmla="*/ 217 h 970"/>
                <a:gd name="T96" fmla="*/ 1831 w 2048"/>
                <a:gd name="T97" fmla="*/ 34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48" h="970">
                  <a:moveTo>
                    <a:pt x="1831" y="0"/>
                  </a:moveTo>
                  <a:cubicBezTo>
                    <a:pt x="1711" y="0"/>
                    <a:pt x="1613" y="97"/>
                    <a:pt x="1613" y="217"/>
                  </a:cubicBezTo>
                  <a:cubicBezTo>
                    <a:pt x="1613" y="261"/>
                    <a:pt x="1626" y="302"/>
                    <a:pt x="1648" y="336"/>
                  </a:cubicBezTo>
                  <a:cubicBezTo>
                    <a:pt x="1413" y="571"/>
                    <a:pt x="1413" y="571"/>
                    <a:pt x="1413" y="571"/>
                  </a:cubicBezTo>
                  <a:cubicBezTo>
                    <a:pt x="1379" y="548"/>
                    <a:pt x="1339" y="535"/>
                    <a:pt x="1295" y="535"/>
                  </a:cubicBezTo>
                  <a:cubicBezTo>
                    <a:pt x="1250" y="535"/>
                    <a:pt x="1207" y="549"/>
                    <a:pt x="1173" y="573"/>
                  </a:cubicBezTo>
                  <a:cubicBezTo>
                    <a:pt x="935" y="336"/>
                    <a:pt x="935" y="336"/>
                    <a:pt x="935" y="336"/>
                  </a:cubicBezTo>
                  <a:cubicBezTo>
                    <a:pt x="958" y="302"/>
                    <a:pt x="971" y="261"/>
                    <a:pt x="971" y="217"/>
                  </a:cubicBezTo>
                  <a:cubicBezTo>
                    <a:pt x="971" y="97"/>
                    <a:pt x="873" y="0"/>
                    <a:pt x="753" y="0"/>
                  </a:cubicBezTo>
                  <a:cubicBezTo>
                    <a:pt x="633" y="0"/>
                    <a:pt x="536" y="97"/>
                    <a:pt x="536" y="217"/>
                  </a:cubicBezTo>
                  <a:cubicBezTo>
                    <a:pt x="536" y="261"/>
                    <a:pt x="549" y="302"/>
                    <a:pt x="571" y="336"/>
                  </a:cubicBezTo>
                  <a:cubicBezTo>
                    <a:pt x="336" y="571"/>
                    <a:pt x="336" y="571"/>
                    <a:pt x="336" y="571"/>
                  </a:cubicBezTo>
                  <a:cubicBezTo>
                    <a:pt x="302" y="548"/>
                    <a:pt x="261" y="535"/>
                    <a:pt x="217" y="535"/>
                  </a:cubicBezTo>
                  <a:cubicBezTo>
                    <a:pt x="98" y="535"/>
                    <a:pt x="0" y="633"/>
                    <a:pt x="0" y="753"/>
                  </a:cubicBezTo>
                  <a:cubicBezTo>
                    <a:pt x="0" y="873"/>
                    <a:pt x="98" y="970"/>
                    <a:pt x="217" y="970"/>
                  </a:cubicBezTo>
                  <a:cubicBezTo>
                    <a:pt x="337" y="970"/>
                    <a:pt x="435" y="873"/>
                    <a:pt x="435" y="753"/>
                  </a:cubicBezTo>
                  <a:cubicBezTo>
                    <a:pt x="435" y="709"/>
                    <a:pt x="422" y="668"/>
                    <a:pt x="400" y="634"/>
                  </a:cubicBezTo>
                  <a:cubicBezTo>
                    <a:pt x="635" y="399"/>
                    <a:pt x="635" y="399"/>
                    <a:pt x="635" y="399"/>
                  </a:cubicBezTo>
                  <a:cubicBezTo>
                    <a:pt x="669" y="422"/>
                    <a:pt x="709" y="435"/>
                    <a:pt x="753" y="435"/>
                  </a:cubicBezTo>
                  <a:cubicBezTo>
                    <a:pt x="797" y="435"/>
                    <a:pt x="838" y="422"/>
                    <a:pt x="872" y="399"/>
                  </a:cubicBezTo>
                  <a:cubicBezTo>
                    <a:pt x="1110" y="638"/>
                    <a:pt x="1110" y="638"/>
                    <a:pt x="1110" y="638"/>
                  </a:cubicBezTo>
                  <a:cubicBezTo>
                    <a:pt x="1090" y="671"/>
                    <a:pt x="1077" y="711"/>
                    <a:pt x="1077" y="753"/>
                  </a:cubicBezTo>
                  <a:cubicBezTo>
                    <a:pt x="1077" y="873"/>
                    <a:pt x="1175" y="970"/>
                    <a:pt x="1295" y="970"/>
                  </a:cubicBezTo>
                  <a:cubicBezTo>
                    <a:pt x="1415" y="970"/>
                    <a:pt x="1512" y="873"/>
                    <a:pt x="1512" y="753"/>
                  </a:cubicBezTo>
                  <a:cubicBezTo>
                    <a:pt x="1512" y="709"/>
                    <a:pt x="1499" y="668"/>
                    <a:pt x="1477" y="634"/>
                  </a:cubicBezTo>
                  <a:cubicBezTo>
                    <a:pt x="1712" y="399"/>
                    <a:pt x="1712" y="399"/>
                    <a:pt x="1712" y="399"/>
                  </a:cubicBezTo>
                  <a:cubicBezTo>
                    <a:pt x="1746" y="422"/>
                    <a:pt x="1787" y="435"/>
                    <a:pt x="1831" y="435"/>
                  </a:cubicBezTo>
                  <a:cubicBezTo>
                    <a:pt x="1950" y="435"/>
                    <a:pt x="2048" y="337"/>
                    <a:pt x="2048" y="217"/>
                  </a:cubicBezTo>
                  <a:cubicBezTo>
                    <a:pt x="2048" y="97"/>
                    <a:pt x="1950" y="0"/>
                    <a:pt x="1831" y="0"/>
                  </a:cubicBezTo>
                  <a:close/>
                  <a:moveTo>
                    <a:pt x="217" y="880"/>
                  </a:moveTo>
                  <a:cubicBezTo>
                    <a:pt x="147" y="880"/>
                    <a:pt x="90" y="823"/>
                    <a:pt x="90" y="753"/>
                  </a:cubicBezTo>
                  <a:cubicBezTo>
                    <a:pt x="90" y="682"/>
                    <a:pt x="147" y="625"/>
                    <a:pt x="217" y="625"/>
                  </a:cubicBezTo>
                  <a:cubicBezTo>
                    <a:pt x="288" y="625"/>
                    <a:pt x="345" y="682"/>
                    <a:pt x="345" y="753"/>
                  </a:cubicBezTo>
                  <a:cubicBezTo>
                    <a:pt x="345" y="823"/>
                    <a:pt x="288" y="880"/>
                    <a:pt x="217" y="880"/>
                  </a:cubicBezTo>
                  <a:close/>
                  <a:moveTo>
                    <a:pt x="753" y="345"/>
                  </a:moveTo>
                  <a:cubicBezTo>
                    <a:pt x="683" y="345"/>
                    <a:pt x="626" y="288"/>
                    <a:pt x="626" y="217"/>
                  </a:cubicBezTo>
                  <a:cubicBezTo>
                    <a:pt x="626" y="147"/>
                    <a:pt x="683" y="90"/>
                    <a:pt x="753" y="90"/>
                  </a:cubicBezTo>
                  <a:cubicBezTo>
                    <a:pt x="823" y="90"/>
                    <a:pt x="881" y="147"/>
                    <a:pt x="881" y="217"/>
                  </a:cubicBezTo>
                  <a:cubicBezTo>
                    <a:pt x="881" y="288"/>
                    <a:pt x="823" y="345"/>
                    <a:pt x="753" y="345"/>
                  </a:cubicBezTo>
                  <a:close/>
                  <a:moveTo>
                    <a:pt x="1295" y="880"/>
                  </a:moveTo>
                  <a:cubicBezTo>
                    <a:pt x="1225" y="880"/>
                    <a:pt x="1167" y="823"/>
                    <a:pt x="1167" y="753"/>
                  </a:cubicBezTo>
                  <a:cubicBezTo>
                    <a:pt x="1167" y="682"/>
                    <a:pt x="1225" y="625"/>
                    <a:pt x="1295" y="625"/>
                  </a:cubicBezTo>
                  <a:cubicBezTo>
                    <a:pt x="1365" y="625"/>
                    <a:pt x="1422" y="682"/>
                    <a:pt x="1422" y="753"/>
                  </a:cubicBezTo>
                  <a:cubicBezTo>
                    <a:pt x="1422" y="823"/>
                    <a:pt x="1365" y="880"/>
                    <a:pt x="1295" y="880"/>
                  </a:cubicBezTo>
                  <a:close/>
                  <a:moveTo>
                    <a:pt x="1831" y="345"/>
                  </a:moveTo>
                  <a:cubicBezTo>
                    <a:pt x="1760" y="345"/>
                    <a:pt x="1703" y="288"/>
                    <a:pt x="1703" y="217"/>
                  </a:cubicBezTo>
                  <a:cubicBezTo>
                    <a:pt x="1703" y="147"/>
                    <a:pt x="1760" y="90"/>
                    <a:pt x="1831" y="90"/>
                  </a:cubicBezTo>
                  <a:cubicBezTo>
                    <a:pt x="1901" y="90"/>
                    <a:pt x="1958" y="147"/>
                    <a:pt x="1958" y="217"/>
                  </a:cubicBezTo>
                  <a:cubicBezTo>
                    <a:pt x="1958" y="288"/>
                    <a:pt x="1901" y="345"/>
                    <a:pt x="1831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3" name="Freeform 6"/>
            <p:cNvSpPr>
              <a:spLocks/>
            </p:cNvSpPr>
            <p:nvPr/>
          </p:nvSpPr>
          <p:spPr bwMode="auto">
            <a:xfrm>
              <a:off x="4752975" y="2598738"/>
              <a:ext cx="176213" cy="174625"/>
            </a:xfrm>
            <a:custGeom>
              <a:avLst/>
              <a:gdLst>
                <a:gd name="T0" fmla="*/ 172 w 190"/>
                <a:gd name="T1" fmla="*/ 18 h 186"/>
                <a:gd name="T2" fmla="*/ 109 w 190"/>
                <a:gd name="T3" fmla="*/ 18 h 186"/>
                <a:gd name="T4" fmla="*/ 17 w 190"/>
                <a:gd name="T5" fmla="*/ 109 h 186"/>
                <a:gd name="T6" fmla="*/ 17 w 190"/>
                <a:gd name="T7" fmla="*/ 173 h 186"/>
                <a:gd name="T8" fmla="*/ 49 w 190"/>
                <a:gd name="T9" fmla="*/ 186 h 186"/>
                <a:gd name="T10" fmla="*/ 81 w 190"/>
                <a:gd name="T11" fmla="*/ 173 h 186"/>
                <a:gd name="T12" fmla="*/ 172 w 190"/>
                <a:gd name="T13" fmla="*/ 81 h 186"/>
                <a:gd name="T14" fmla="*/ 172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2" y="18"/>
                  </a:moveTo>
                  <a:cubicBezTo>
                    <a:pt x="155" y="0"/>
                    <a:pt x="126" y="0"/>
                    <a:pt x="109" y="18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0" y="127"/>
                    <a:pt x="0" y="155"/>
                    <a:pt x="17" y="173"/>
                  </a:cubicBezTo>
                  <a:cubicBezTo>
                    <a:pt x="26" y="182"/>
                    <a:pt x="37" y="186"/>
                    <a:pt x="49" y="186"/>
                  </a:cubicBezTo>
                  <a:cubicBezTo>
                    <a:pt x="60" y="186"/>
                    <a:pt x="72" y="182"/>
                    <a:pt x="81" y="17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90" y="64"/>
                    <a:pt x="190" y="35"/>
                    <a:pt x="17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4" name="Freeform 7"/>
            <p:cNvSpPr>
              <a:spLocks/>
            </p:cNvSpPr>
            <p:nvPr/>
          </p:nvSpPr>
          <p:spPr bwMode="auto">
            <a:xfrm>
              <a:off x="5486400" y="2330451"/>
              <a:ext cx="177800" cy="174625"/>
            </a:xfrm>
            <a:custGeom>
              <a:avLst/>
              <a:gdLst>
                <a:gd name="T0" fmla="*/ 173 w 190"/>
                <a:gd name="T1" fmla="*/ 18 h 186"/>
                <a:gd name="T2" fmla="*/ 109 w 190"/>
                <a:gd name="T3" fmla="*/ 18 h 186"/>
                <a:gd name="T4" fmla="*/ 18 w 190"/>
                <a:gd name="T5" fmla="*/ 109 h 186"/>
                <a:gd name="T6" fmla="*/ 18 w 190"/>
                <a:gd name="T7" fmla="*/ 173 h 186"/>
                <a:gd name="T8" fmla="*/ 50 w 190"/>
                <a:gd name="T9" fmla="*/ 186 h 186"/>
                <a:gd name="T10" fmla="*/ 81 w 190"/>
                <a:gd name="T11" fmla="*/ 173 h 186"/>
                <a:gd name="T12" fmla="*/ 173 w 190"/>
                <a:gd name="T13" fmla="*/ 81 h 186"/>
                <a:gd name="T14" fmla="*/ 173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3" y="18"/>
                  </a:moveTo>
                  <a:cubicBezTo>
                    <a:pt x="155" y="0"/>
                    <a:pt x="127" y="0"/>
                    <a:pt x="109" y="18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0" y="127"/>
                    <a:pt x="0" y="155"/>
                    <a:pt x="18" y="173"/>
                  </a:cubicBezTo>
                  <a:cubicBezTo>
                    <a:pt x="27" y="182"/>
                    <a:pt x="38" y="186"/>
                    <a:pt x="50" y="186"/>
                  </a:cubicBezTo>
                  <a:cubicBezTo>
                    <a:pt x="61" y="186"/>
                    <a:pt x="73" y="181"/>
                    <a:pt x="81" y="173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90" y="64"/>
                    <a:pt x="190" y="35"/>
                    <a:pt x="17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C3773D4-2BC8-FB47-881E-A8720C0D8F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21811" y="0"/>
            <a:ext cx="2811282" cy="281128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E860DC0-1D41-FB4E-8DDD-D34ADFF072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9177" y="2955703"/>
            <a:ext cx="6122823" cy="310661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D6FD3EA-486A-0840-B770-3F66015FD19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0288" y="3499176"/>
            <a:ext cx="48006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232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5" grpId="0" animBg="1"/>
      <p:bldP spid="102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5220763" y="165381"/>
            <a:ext cx="1750479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The Data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854232"/>
            <a:ext cx="10087448" cy="5499067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Heart Disease data from Kaggle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Population data from Census API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Hospital and Fast Food data from Google API</a:t>
            </a:r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D506A2-EA3C-FA4C-A350-777D47E475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78089" y="3133480"/>
            <a:ext cx="6266369" cy="317944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C21080C-36B6-6A40-A8A8-C99160397D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0691" y="3272674"/>
            <a:ext cx="6371381" cy="30103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E3AF136-382B-FF4E-8D0C-81DCA0FC10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7599" y="3346597"/>
            <a:ext cx="7416800" cy="2286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DA703BB-E0F0-254C-98A2-9EF9296710D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0391" y="3543005"/>
            <a:ext cx="48006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017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1225703" y="227178"/>
            <a:ext cx="9740592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200" dirty="0">
                <a:latin typeface="Goudy Old Style" panose="02020502050305020303" pitchFamily="18" charset="77"/>
              </a:rPr>
              <a:t>How does heart disease differ between racial/ethnic groups? </a:t>
            </a:r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1A6D26B-A92A-8742-8013-7C922EA367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338" y="847161"/>
            <a:ext cx="5783661" cy="5783661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AB405428-4932-3F4C-8B97-6A08876673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2287" y="1066464"/>
            <a:ext cx="5564358" cy="5564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16455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604686" y="152574"/>
            <a:ext cx="10982625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200" dirty="0">
                <a:latin typeface="Goudy Old Style" panose="02020502050305020303" pitchFamily="18" charset="77"/>
              </a:rPr>
              <a:t>Is the rate of heart disease proportional to overall population for different ethnicities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4" y="729655"/>
            <a:ext cx="10087448" cy="2289511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8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F0D6B87-8D38-1D4E-A0EB-EAA3B5095F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310" y="1309897"/>
            <a:ext cx="5406638" cy="540663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A95A03A-FC24-4B4F-946E-1685624DF4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8719" y="1201213"/>
            <a:ext cx="5504213" cy="5504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38324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604686" y="152574"/>
            <a:ext cx="10982625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200" dirty="0">
                <a:latin typeface="Goudy Old Style" panose="02020502050305020303" pitchFamily="18" charset="77"/>
              </a:rPr>
              <a:t>Is the rate of heart disease proportional to overall population for different ethnicities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4" y="729655"/>
            <a:ext cx="10087448" cy="2289511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8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A95A03A-FC24-4B4F-946E-1685624DF4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8719" y="1201213"/>
            <a:ext cx="5504213" cy="550421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A289FA1-2940-2445-B37A-4ABD32E21C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088" y="1171140"/>
            <a:ext cx="5564358" cy="556435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84AA7B4-F476-A74F-B5C1-6513A7C8B94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46561"/>
            <a:ext cx="12192000" cy="396487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F9142A58-1A32-5144-8BA5-42B0AA4D23CD}"/>
                  </a:ext>
                </a:extLst>
              </p14:cNvPr>
              <p14:cNvContentPartPr/>
              <p14:nvPr/>
            </p14:nvContentPartPr>
            <p14:xfrm>
              <a:off x="5929308" y="5192042"/>
              <a:ext cx="2565720" cy="1188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F9142A58-1A32-5144-8BA5-42B0AA4D23C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875668" y="5084402"/>
                <a:ext cx="2673360" cy="22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C4BAC85B-B6D5-E940-8229-79309DAD9A1F}"/>
                  </a:ext>
                </a:extLst>
              </p14:cNvPr>
              <p14:cNvContentPartPr/>
              <p14:nvPr/>
            </p14:nvContentPartPr>
            <p14:xfrm>
              <a:off x="2965428" y="2526242"/>
              <a:ext cx="807120" cy="70020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C4BAC85B-B6D5-E940-8229-79309DAD9A1F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911428" y="2418242"/>
                <a:ext cx="914760" cy="91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CB0E2107-E2B5-2B49-8D37-2947AC88A1CC}"/>
                  </a:ext>
                </a:extLst>
              </p14:cNvPr>
              <p14:cNvContentPartPr/>
              <p14:nvPr/>
            </p14:nvContentPartPr>
            <p14:xfrm>
              <a:off x="2927268" y="3441362"/>
              <a:ext cx="883440" cy="784800"/>
            </p14:xfrm>
          </p:contentPart>
        </mc:Choice>
        <mc:Fallback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CB0E2107-E2B5-2B49-8D37-2947AC88A1CC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873628" y="3333362"/>
                <a:ext cx="991080" cy="1000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34859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Modern 01">
      <a:majorFont>
        <a:latin typeface="Century Gothic"/>
        <a:ea typeface=""/>
        <a:cs typeface=""/>
      </a:majorFont>
      <a:minorFont>
        <a:latin typeface="Segoe UI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icrosoft_Data_Driven_Financial_Corporate.potx" id="{AF0BB5A1-6D8A-4FE6-8E42-5BDD7830AEFF}" vid="{0057B11C-41A7-4209-873B-0AFB0F6811B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364</Words>
  <Application>Microsoft Macintosh PowerPoint</Application>
  <PresentationFormat>Widescreen</PresentationFormat>
  <Paragraphs>105</Paragraphs>
  <Slides>18</Slides>
  <Notes>9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Calibri</vt:lpstr>
      <vt:lpstr>Century Gothic</vt:lpstr>
      <vt:lpstr>Goudy Old Style</vt:lpstr>
      <vt:lpstr>Segoe UI Light</vt:lpstr>
      <vt:lpstr>System Font Regular</vt:lpstr>
      <vt:lpstr>Office Theme</vt:lpstr>
      <vt:lpstr>Slide 1</vt:lpstr>
      <vt:lpstr>Slide 2</vt:lpstr>
      <vt:lpstr>Slide 2</vt:lpstr>
      <vt:lpstr>Slide 2</vt:lpstr>
      <vt:lpstr>Slide 2</vt:lpstr>
      <vt:lpstr>Slide 2</vt:lpstr>
      <vt:lpstr>Slide 2</vt:lpstr>
      <vt:lpstr>Slide 2</vt:lpstr>
      <vt:lpstr>Slide 2</vt:lpstr>
      <vt:lpstr>Slide 2</vt:lpstr>
      <vt:lpstr>Slide 2</vt:lpstr>
      <vt:lpstr>Slide 2</vt:lpstr>
      <vt:lpstr>Slide 2</vt:lpstr>
      <vt:lpstr>Slide 2</vt:lpstr>
      <vt:lpstr>Slide 1</vt:lpstr>
      <vt:lpstr>Slide 2</vt:lpstr>
      <vt:lpstr>PowerPoint Presentation</vt:lpstr>
      <vt:lpstr>Slide 11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2019-03-06T00:58:28Z</dcterms:created>
  <dcterms:modified xsi:type="dcterms:W3CDTF">2019-03-07T17:30:20Z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v-abdarl@microsoft.com</vt:lpwstr>
  </property>
  <property fmtid="{D5CDD505-2E9C-101B-9397-08002B2CF9AE}" pid="5" name="MSIP_Label_f42aa342-8706-4288-bd11-ebb85995028c_SetDate">
    <vt:lpwstr>2018-11-28T19:57:57.0463439Z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